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Lst>
  <p:notesMasterIdLst>
    <p:notesMasterId r:id="rId51"/>
  </p:notesMasterIdLst>
  <p:handoutMasterIdLst>
    <p:handoutMasterId r:id="rId52"/>
  </p:handoutMasterIdLst>
  <p:sldIdLst>
    <p:sldId id="256" r:id="rId5"/>
    <p:sldId id="338" r:id="rId6"/>
    <p:sldId id="257" r:id="rId7"/>
    <p:sldId id="270" r:id="rId8"/>
    <p:sldId id="271" r:id="rId9"/>
    <p:sldId id="258" r:id="rId10"/>
    <p:sldId id="321" r:id="rId11"/>
    <p:sldId id="272" r:id="rId12"/>
    <p:sldId id="335" r:id="rId13"/>
    <p:sldId id="330" r:id="rId14"/>
    <p:sldId id="336" r:id="rId15"/>
    <p:sldId id="339" r:id="rId16"/>
    <p:sldId id="274" r:id="rId17"/>
    <p:sldId id="264" r:id="rId18"/>
    <p:sldId id="265" r:id="rId19"/>
    <p:sldId id="266" r:id="rId20"/>
    <p:sldId id="267" r:id="rId21"/>
    <p:sldId id="278" r:id="rId22"/>
    <p:sldId id="279" r:id="rId23"/>
    <p:sldId id="280" r:id="rId24"/>
    <p:sldId id="281" r:id="rId25"/>
    <p:sldId id="282" r:id="rId26"/>
    <p:sldId id="284" r:id="rId27"/>
    <p:sldId id="285" r:id="rId28"/>
    <p:sldId id="286" r:id="rId29"/>
    <p:sldId id="287" r:id="rId30"/>
    <p:sldId id="288" r:id="rId31"/>
    <p:sldId id="289" r:id="rId32"/>
    <p:sldId id="301" r:id="rId33"/>
    <p:sldId id="302" r:id="rId34"/>
    <p:sldId id="303" r:id="rId35"/>
    <p:sldId id="304" r:id="rId36"/>
    <p:sldId id="320" r:id="rId37"/>
    <p:sldId id="333" r:id="rId38"/>
    <p:sldId id="334" r:id="rId39"/>
    <p:sldId id="332" r:id="rId40"/>
    <p:sldId id="305" r:id="rId41"/>
    <p:sldId id="306" r:id="rId42"/>
    <p:sldId id="307" r:id="rId43"/>
    <p:sldId id="308" r:id="rId44"/>
    <p:sldId id="311" r:id="rId45"/>
    <p:sldId id="312" r:id="rId46"/>
    <p:sldId id="313" r:id="rId47"/>
    <p:sldId id="314" r:id="rId48"/>
    <p:sldId id="315" r:id="rId49"/>
    <p:sldId id="319"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ylie Rob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E2D33"/>
    <a:srgbClr val="009E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29" autoAdjust="0"/>
    <p:restoredTop sz="99836" autoAdjust="0"/>
  </p:normalViewPr>
  <p:slideViewPr>
    <p:cSldViewPr snapToGrid="0" snapToObjects="1">
      <p:cViewPr>
        <p:scale>
          <a:sx n="72" d="100"/>
          <a:sy n="72" d="100"/>
        </p:scale>
        <p:origin x="3224" y="1856"/>
      </p:cViewPr>
      <p:guideLst>
        <p:guide orient="horz" pos="1620"/>
        <p:guide pos="2880"/>
      </p:guideLst>
    </p:cSldViewPr>
  </p:slideViewPr>
  <p:outlineViewPr>
    <p:cViewPr>
      <p:scale>
        <a:sx n="33" d="100"/>
        <a:sy n="33" d="100"/>
      </p:scale>
      <p:origin x="0" y="-13800"/>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6F4744-F525-994D-A17B-57EBB4324E3C}" type="doc">
      <dgm:prSet loTypeId="urn:microsoft.com/office/officeart/2009/layout/CircleArrowProcess" loCatId="" qsTypeId="urn:microsoft.com/office/officeart/2005/8/quickstyle/simple4" qsCatId="simple" csTypeId="urn:microsoft.com/office/officeart/2005/8/colors/accent0_3" csCatId="mainScheme" phldr="1"/>
      <dgm:spPr/>
      <dgm:t>
        <a:bodyPr/>
        <a:lstStyle/>
        <a:p>
          <a:endParaRPr lang="en-US"/>
        </a:p>
      </dgm:t>
    </dgm:pt>
    <dgm:pt modelId="{6998F7E3-EE63-1B4A-9040-9CAD6FC88E3B}">
      <dgm:prSet phldrT="[Text]"/>
      <dgm:spPr/>
      <dgm:t>
        <a:bodyPr/>
        <a:lstStyle/>
        <a:p>
          <a:r>
            <a:rPr lang="en-US" b="0" cap="none" spc="0" smtClean="0">
              <a:ln w="0"/>
              <a:effectLst>
                <a:outerShdw blurRad="38100" dist="19050" dir="2700000" algn="tl" rotWithShape="0">
                  <a:schemeClr val="dk1">
                    <a:alpha val="40000"/>
                  </a:schemeClr>
                </a:outerShdw>
              </a:effectLst>
              <a:latin typeface="Futura Medium" charset="0"/>
              <a:ea typeface="Futura Medium" charset="0"/>
              <a:cs typeface="Futura Medium" charset="0"/>
            </a:rPr>
            <a:t>EXPERIENCE</a:t>
          </a:r>
          <a:endParaRPr lang="en-US" b="0" cap="none" spc="0" dirty="0">
            <a:ln w="0"/>
            <a:effectLst>
              <a:outerShdw blurRad="38100" dist="19050" dir="2700000" algn="tl" rotWithShape="0">
                <a:schemeClr val="dk1">
                  <a:alpha val="40000"/>
                </a:schemeClr>
              </a:outerShdw>
            </a:effectLst>
            <a:latin typeface="Futura Medium" charset="0"/>
            <a:ea typeface="Futura Medium" charset="0"/>
            <a:cs typeface="Futura Medium" charset="0"/>
          </a:endParaRPr>
        </a:p>
      </dgm:t>
    </dgm:pt>
    <dgm:pt modelId="{F8259B2E-8765-464F-B502-166703200E54}" type="parTrans" cxnId="{55FC40DB-9E34-D14E-A6EC-CB370A6185AB}">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5F5992E-CB58-6D42-9519-66DDF5D59C32}" type="sibTrans" cxnId="{55FC40DB-9E34-D14E-A6EC-CB370A6185AB}">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F429D9F-5F9E-2443-9D08-7A5930544FDF}">
      <dgm:prSet phldrT="[Text]"/>
      <dgm:spPr/>
      <dgm:t>
        <a:bodyPr/>
        <a:lstStyle/>
        <a:p>
          <a:r>
            <a:rPr lang="en-US" b="0" cap="none" spc="0" smtClean="0">
              <a:ln w="0"/>
              <a:effectLst>
                <a:outerShdw blurRad="38100" dist="19050" dir="2700000" algn="tl" rotWithShape="0">
                  <a:schemeClr val="dk1">
                    <a:alpha val="40000"/>
                  </a:schemeClr>
                </a:outerShdw>
              </a:effectLst>
              <a:latin typeface="Futura Medium" charset="0"/>
              <a:ea typeface="Futura Medium" charset="0"/>
              <a:cs typeface="Futura Medium" charset="0"/>
            </a:rPr>
            <a:t>REPRESENT</a:t>
          </a:r>
          <a:endParaRPr lang="en-US" b="0" cap="none" spc="0" dirty="0">
            <a:ln w="0"/>
            <a:effectLst>
              <a:outerShdw blurRad="38100" dist="19050" dir="2700000" algn="tl" rotWithShape="0">
                <a:schemeClr val="dk1">
                  <a:alpha val="40000"/>
                </a:schemeClr>
              </a:outerShdw>
            </a:effectLst>
            <a:latin typeface="Futura Medium" charset="0"/>
            <a:ea typeface="Futura Medium" charset="0"/>
            <a:cs typeface="Futura Medium" charset="0"/>
          </a:endParaRPr>
        </a:p>
      </dgm:t>
    </dgm:pt>
    <dgm:pt modelId="{E22B94D8-99C6-2D4A-A8DC-D9289641924E}" type="parTrans" cxnId="{D5AF15FA-6075-A646-A83B-85D3BE5805A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554174E-BC88-C041-AAC0-E0C0B7EE4E9B}" type="sibTrans" cxnId="{D5AF15FA-6075-A646-A83B-85D3BE5805A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E49BF3D-A50E-B647-B7AA-DF33FBCD8BBB}">
      <dgm:prSet phldrT="[Text]"/>
      <dgm:spPr/>
      <dgm:t>
        <a:bodyPr/>
        <a:lstStyle/>
        <a:p>
          <a:r>
            <a:rPr lang="en-US" b="0" cap="none" spc="0" dirty="0" smtClean="0">
              <a:ln w="0"/>
              <a:effectLst>
                <a:outerShdw blurRad="38100" dist="19050" dir="2700000" algn="tl" rotWithShape="0">
                  <a:schemeClr val="dk1">
                    <a:alpha val="40000"/>
                  </a:schemeClr>
                </a:outerShdw>
              </a:effectLst>
              <a:latin typeface="Futura Medium" charset="0"/>
              <a:ea typeface="Futura Medium" charset="0"/>
              <a:cs typeface="Futura Medium" charset="0"/>
            </a:rPr>
            <a:t>APPLY</a:t>
          </a:r>
          <a:endParaRPr lang="en-US" b="0" cap="none" spc="0" dirty="0">
            <a:ln w="0"/>
            <a:effectLst>
              <a:outerShdw blurRad="38100" dist="19050" dir="2700000" algn="tl" rotWithShape="0">
                <a:schemeClr val="dk1">
                  <a:alpha val="40000"/>
                </a:schemeClr>
              </a:outerShdw>
            </a:effectLst>
            <a:latin typeface="Futura Medium" charset="0"/>
            <a:ea typeface="Futura Medium" charset="0"/>
            <a:cs typeface="Futura Medium" charset="0"/>
          </a:endParaRPr>
        </a:p>
      </dgm:t>
    </dgm:pt>
    <dgm:pt modelId="{522FC89E-F848-624B-9702-FBD4A4FB537A}" type="parTrans" cxnId="{A89F1BEA-6522-3846-BD8F-91FFCB405F1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97EC0D5-6410-F94C-A09C-C13D6BBB333D}" type="sibTrans" cxnId="{A89F1BEA-6522-3846-BD8F-91FFCB405F1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3B0D746-8E4C-2443-B7F6-7F215A5AC372}" type="pres">
      <dgm:prSet presAssocID="{8A6F4744-F525-994D-A17B-57EBB4324E3C}" presName="Name0" presStyleCnt="0">
        <dgm:presLayoutVars>
          <dgm:chMax val="7"/>
          <dgm:chPref val="7"/>
          <dgm:dir/>
          <dgm:animLvl val="lvl"/>
        </dgm:presLayoutVars>
      </dgm:prSet>
      <dgm:spPr/>
      <dgm:t>
        <a:bodyPr/>
        <a:lstStyle/>
        <a:p>
          <a:endParaRPr lang="en-US"/>
        </a:p>
      </dgm:t>
    </dgm:pt>
    <dgm:pt modelId="{511081D6-1F7A-6C44-9F0A-D92EDC06F538}" type="pres">
      <dgm:prSet presAssocID="{6998F7E3-EE63-1B4A-9040-9CAD6FC88E3B}" presName="Accent1" presStyleCnt="0"/>
      <dgm:spPr/>
      <dgm:t>
        <a:bodyPr/>
        <a:lstStyle/>
        <a:p>
          <a:endParaRPr lang="en-US"/>
        </a:p>
      </dgm:t>
    </dgm:pt>
    <dgm:pt modelId="{3584E304-103A-1F44-8501-749C3800E00A}" type="pres">
      <dgm:prSet presAssocID="{6998F7E3-EE63-1B4A-9040-9CAD6FC88E3B}" presName="Accent" presStyleLbl="node1" presStyleIdx="0" presStyleCnt="3"/>
      <dgm:spPr>
        <a:gradFill rotWithShape="0">
          <a:gsLst>
            <a:gs pos="0">
              <a:schemeClr val="dk2">
                <a:hueOff val="0"/>
                <a:satOff val="0"/>
                <a:lumOff val="0"/>
                <a:alphaOff val="0"/>
                <a:tint val="100000"/>
                <a:shade val="100000"/>
                <a:satMod val="130000"/>
              </a:schemeClr>
            </a:gs>
            <a:gs pos="100000">
              <a:schemeClr val="accent6"/>
            </a:gs>
          </a:gsLst>
        </a:gradFill>
      </dgm:spPr>
      <dgm:t>
        <a:bodyPr/>
        <a:lstStyle/>
        <a:p>
          <a:endParaRPr lang="en-US"/>
        </a:p>
      </dgm:t>
    </dgm:pt>
    <dgm:pt modelId="{8A3F6724-817A-A34D-8768-0FF3D1890D4F}" type="pres">
      <dgm:prSet presAssocID="{6998F7E3-EE63-1B4A-9040-9CAD6FC88E3B}" presName="Parent1" presStyleLbl="revTx" presStyleIdx="0" presStyleCnt="3">
        <dgm:presLayoutVars>
          <dgm:chMax val="1"/>
          <dgm:chPref val="1"/>
          <dgm:bulletEnabled val="1"/>
        </dgm:presLayoutVars>
      </dgm:prSet>
      <dgm:spPr/>
      <dgm:t>
        <a:bodyPr/>
        <a:lstStyle/>
        <a:p>
          <a:endParaRPr lang="en-US"/>
        </a:p>
      </dgm:t>
    </dgm:pt>
    <dgm:pt modelId="{3A2E61E0-1D8C-4D45-83CA-3CDCDC8FB034}" type="pres">
      <dgm:prSet presAssocID="{BF429D9F-5F9E-2443-9D08-7A5930544FDF}" presName="Accent2" presStyleCnt="0"/>
      <dgm:spPr/>
      <dgm:t>
        <a:bodyPr/>
        <a:lstStyle/>
        <a:p>
          <a:endParaRPr lang="en-US"/>
        </a:p>
      </dgm:t>
    </dgm:pt>
    <dgm:pt modelId="{79F792C4-59BF-6A40-AE49-CD9AD1ED6100}" type="pres">
      <dgm:prSet presAssocID="{BF429D9F-5F9E-2443-9D08-7A5930544FDF}" presName="Accent" presStyleLbl="node1" presStyleIdx="1" presStyleCnt="3"/>
      <dgm:spPr>
        <a:gradFill rotWithShape="0">
          <a:gsLst>
            <a:gs pos="0">
              <a:schemeClr val="dk2">
                <a:hueOff val="0"/>
                <a:satOff val="0"/>
                <a:lumOff val="0"/>
                <a:alphaOff val="0"/>
                <a:tint val="100000"/>
                <a:shade val="100000"/>
                <a:satMod val="130000"/>
              </a:schemeClr>
            </a:gs>
            <a:gs pos="100000">
              <a:schemeClr val="accent6"/>
            </a:gs>
          </a:gsLst>
        </a:gradFill>
      </dgm:spPr>
      <dgm:t>
        <a:bodyPr/>
        <a:lstStyle/>
        <a:p>
          <a:endParaRPr lang="en-US"/>
        </a:p>
      </dgm:t>
    </dgm:pt>
    <dgm:pt modelId="{680E8887-6FF0-D944-A915-7B96D9F357F0}" type="pres">
      <dgm:prSet presAssocID="{BF429D9F-5F9E-2443-9D08-7A5930544FDF}" presName="Parent2" presStyleLbl="revTx" presStyleIdx="1" presStyleCnt="3">
        <dgm:presLayoutVars>
          <dgm:chMax val="1"/>
          <dgm:chPref val="1"/>
          <dgm:bulletEnabled val="1"/>
        </dgm:presLayoutVars>
      </dgm:prSet>
      <dgm:spPr/>
      <dgm:t>
        <a:bodyPr/>
        <a:lstStyle/>
        <a:p>
          <a:endParaRPr lang="en-US"/>
        </a:p>
      </dgm:t>
    </dgm:pt>
    <dgm:pt modelId="{57540A86-8154-A947-8248-AAC2E0D9472A}" type="pres">
      <dgm:prSet presAssocID="{EE49BF3D-A50E-B647-B7AA-DF33FBCD8BBB}" presName="Accent3" presStyleCnt="0"/>
      <dgm:spPr/>
      <dgm:t>
        <a:bodyPr/>
        <a:lstStyle/>
        <a:p>
          <a:endParaRPr lang="en-US"/>
        </a:p>
      </dgm:t>
    </dgm:pt>
    <dgm:pt modelId="{9132FC46-00A0-5F41-8D64-DCF02A4082C7}" type="pres">
      <dgm:prSet presAssocID="{EE49BF3D-A50E-B647-B7AA-DF33FBCD8BBB}" presName="Accent" presStyleLbl="node1" presStyleIdx="2" presStyleCnt="3"/>
      <dgm:spPr>
        <a:gradFill rotWithShape="0">
          <a:gsLst>
            <a:gs pos="0">
              <a:schemeClr val="dk2">
                <a:hueOff val="0"/>
                <a:satOff val="0"/>
                <a:lumOff val="0"/>
                <a:alphaOff val="0"/>
                <a:tint val="100000"/>
                <a:shade val="100000"/>
                <a:satMod val="130000"/>
              </a:schemeClr>
            </a:gs>
            <a:gs pos="100000">
              <a:schemeClr val="accent6"/>
            </a:gs>
          </a:gsLst>
        </a:gradFill>
      </dgm:spPr>
      <dgm:t>
        <a:bodyPr/>
        <a:lstStyle/>
        <a:p>
          <a:endParaRPr lang="en-US"/>
        </a:p>
      </dgm:t>
    </dgm:pt>
    <dgm:pt modelId="{7D94FC87-59DD-C642-ADEB-4719CFB6767A}" type="pres">
      <dgm:prSet presAssocID="{EE49BF3D-A50E-B647-B7AA-DF33FBCD8BBB}" presName="Parent3" presStyleLbl="revTx" presStyleIdx="2" presStyleCnt="3">
        <dgm:presLayoutVars>
          <dgm:chMax val="1"/>
          <dgm:chPref val="1"/>
          <dgm:bulletEnabled val="1"/>
        </dgm:presLayoutVars>
      </dgm:prSet>
      <dgm:spPr/>
      <dgm:t>
        <a:bodyPr/>
        <a:lstStyle/>
        <a:p>
          <a:endParaRPr lang="en-US"/>
        </a:p>
      </dgm:t>
    </dgm:pt>
  </dgm:ptLst>
  <dgm:cxnLst>
    <dgm:cxn modelId="{CFB5743D-54D1-1D40-B4CB-E81BB931A093}" type="presOf" srcId="{6998F7E3-EE63-1B4A-9040-9CAD6FC88E3B}" destId="{8A3F6724-817A-A34D-8768-0FF3D1890D4F}" srcOrd="0" destOrd="0" presId="urn:microsoft.com/office/officeart/2009/layout/CircleArrowProcess"/>
    <dgm:cxn modelId="{CE29070D-EFF2-614E-991F-224F95AB7F22}" type="presOf" srcId="{8A6F4744-F525-994D-A17B-57EBB4324E3C}" destId="{03B0D746-8E4C-2443-B7F6-7F215A5AC372}" srcOrd="0" destOrd="0" presId="urn:microsoft.com/office/officeart/2009/layout/CircleArrowProcess"/>
    <dgm:cxn modelId="{D5AF15FA-6075-A646-A83B-85D3BE5805A7}" srcId="{8A6F4744-F525-994D-A17B-57EBB4324E3C}" destId="{BF429D9F-5F9E-2443-9D08-7A5930544FDF}" srcOrd="1" destOrd="0" parTransId="{E22B94D8-99C6-2D4A-A8DC-D9289641924E}" sibTransId="{1554174E-BC88-C041-AAC0-E0C0B7EE4E9B}"/>
    <dgm:cxn modelId="{0F0424C6-254E-0247-B0CC-13B1CE7F72FC}" type="presOf" srcId="{BF429D9F-5F9E-2443-9D08-7A5930544FDF}" destId="{680E8887-6FF0-D944-A915-7B96D9F357F0}" srcOrd="0" destOrd="0" presId="urn:microsoft.com/office/officeart/2009/layout/CircleArrowProcess"/>
    <dgm:cxn modelId="{7FE10DAB-B99D-B642-BD1C-819A4A821C0D}" type="presOf" srcId="{EE49BF3D-A50E-B647-B7AA-DF33FBCD8BBB}" destId="{7D94FC87-59DD-C642-ADEB-4719CFB6767A}" srcOrd="0" destOrd="0" presId="urn:microsoft.com/office/officeart/2009/layout/CircleArrowProcess"/>
    <dgm:cxn modelId="{A89F1BEA-6522-3846-BD8F-91FFCB405F19}" srcId="{8A6F4744-F525-994D-A17B-57EBB4324E3C}" destId="{EE49BF3D-A50E-B647-B7AA-DF33FBCD8BBB}" srcOrd="2" destOrd="0" parTransId="{522FC89E-F848-624B-9702-FBD4A4FB537A}" sibTransId="{E97EC0D5-6410-F94C-A09C-C13D6BBB333D}"/>
    <dgm:cxn modelId="{55FC40DB-9E34-D14E-A6EC-CB370A6185AB}" srcId="{8A6F4744-F525-994D-A17B-57EBB4324E3C}" destId="{6998F7E3-EE63-1B4A-9040-9CAD6FC88E3B}" srcOrd="0" destOrd="0" parTransId="{F8259B2E-8765-464F-B502-166703200E54}" sibTransId="{E5F5992E-CB58-6D42-9519-66DDF5D59C32}"/>
    <dgm:cxn modelId="{B30E4A08-3D08-074C-92DC-7B330200C16B}" type="presParOf" srcId="{03B0D746-8E4C-2443-B7F6-7F215A5AC372}" destId="{511081D6-1F7A-6C44-9F0A-D92EDC06F538}" srcOrd="0" destOrd="0" presId="urn:microsoft.com/office/officeart/2009/layout/CircleArrowProcess"/>
    <dgm:cxn modelId="{0A41E6CD-5FC6-6B44-AE61-9327016DD282}" type="presParOf" srcId="{511081D6-1F7A-6C44-9F0A-D92EDC06F538}" destId="{3584E304-103A-1F44-8501-749C3800E00A}" srcOrd="0" destOrd="0" presId="urn:microsoft.com/office/officeart/2009/layout/CircleArrowProcess"/>
    <dgm:cxn modelId="{067B3F6A-CDDA-3349-87C1-A5DA68A02739}" type="presParOf" srcId="{03B0D746-8E4C-2443-B7F6-7F215A5AC372}" destId="{8A3F6724-817A-A34D-8768-0FF3D1890D4F}" srcOrd="1" destOrd="0" presId="urn:microsoft.com/office/officeart/2009/layout/CircleArrowProcess"/>
    <dgm:cxn modelId="{56650EB9-E034-DA4D-A10B-8690A59B0A30}" type="presParOf" srcId="{03B0D746-8E4C-2443-B7F6-7F215A5AC372}" destId="{3A2E61E0-1D8C-4D45-83CA-3CDCDC8FB034}" srcOrd="2" destOrd="0" presId="urn:microsoft.com/office/officeart/2009/layout/CircleArrowProcess"/>
    <dgm:cxn modelId="{786099FE-6DE4-4340-9C6A-64D1A175322D}" type="presParOf" srcId="{3A2E61E0-1D8C-4D45-83CA-3CDCDC8FB034}" destId="{79F792C4-59BF-6A40-AE49-CD9AD1ED6100}" srcOrd="0" destOrd="0" presId="urn:microsoft.com/office/officeart/2009/layout/CircleArrowProcess"/>
    <dgm:cxn modelId="{5E64A70C-6172-D64C-BD5F-693DC475FC7E}" type="presParOf" srcId="{03B0D746-8E4C-2443-B7F6-7F215A5AC372}" destId="{680E8887-6FF0-D944-A915-7B96D9F357F0}" srcOrd="3" destOrd="0" presId="urn:microsoft.com/office/officeart/2009/layout/CircleArrowProcess"/>
    <dgm:cxn modelId="{77A36B72-1881-0649-A5BA-5CD0032E8101}" type="presParOf" srcId="{03B0D746-8E4C-2443-B7F6-7F215A5AC372}" destId="{57540A86-8154-A947-8248-AAC2E0D9472A}" srcOrd="4" destOrd="0" presId="urn:microsoft.com/office/officeart/2009/layout/CircleArrowProcess"/>
    <dgm:cxn modelId="{4C621F9A-790C-0242-91BC-2F9D5A3049CE}" type="presParOf" srcId="{57540A86-8154-A947-8248-AAC2E0D9472A}" destId="{9132FC46-00A0-5F41-8D64-DCF02A4082C7}" srcOrd="0" destOrd="0" presId="urn:microsoft.com/office/officeart/2009/layout/CircleArrowProcess"/>
    <dgm:cxn modelId="{F9589A6A-FBC4-5048-B6A3-35D8F8167E51}" type="presParOf" srcId="{03B0D746-8E4C-2443-B7F6-7F215A5AC372}" destId="{7D94FC87-59DD-C642-ADEB-4719CFB6767A}"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4E304-103A-1F44-8501-749C3800E00A}">
      <dsp:nvSpPr>
        <dsp:cNvPr id="0" name=""/>
        <dsp:cNvSpPr/>
      </dsp:nvSpPr>
      <dsp:spPr>
        <a:xfrm>
          <a:off x="3249825" y="0"/>
          <a:ext cx="2084067" cy="2084384"/>
        </a:xfrm>
        <a:prstGeom prst="circularArrow">
          <a:avLst>
            <a:gd name="adj1" fmla="val 10980"/>
            <a:gd name="adj2" fmla="val 1142322"/>
            <a:gd name="adj3" fmla="val 4500000"/>
            <a:gd name="adj4" fmla="val 10800000"/>
            <a:gd name="adj5" fmla="val 12500"/>
          </a:avLst>
        </a:prstGeom>
        <a:gradFill rotWithShape="0">
          <a:gsLst>
            <a:gs pos="0">
              <a:schemeClr val="dk2">
                <a:hueOff val="0"/>
                <a:satOff val="0"/>
                <a:lumOff val="0"/>
                <a:alphaOff val="0"/>
                <a:tint val="100000"/>
                <a:shade val="100000"/>
                <a:satMod val="130000"/>
              </a:schemeClr>
            </a:gs>
            <a:gs pos="100000">
              <a:schemeClr val="accent6"/>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3F6724-817A-A34D-8768-0FF3D1890D4F}">
      <dsp:nvSpPr>
        <dsp:cNvPr id="0" name=""/>
        <dsp:cNvSpPr/>
      </dsp:nvSpPr>
      <dsp:spPr>
        <a:xfrm>
          <a:off x="3710472" y="752526"/>
          <a:ext cx="1158076" cy="578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0" kern="1200" cap="none" spc="0" smtClean="0">
              <a:ln w="0"/>
              <a:effectLst>
                <a:outerShdw blurRad="38100" dist="19050" dir="2700000" algn="tl" rotWithShape="0">
                  <a:schemeClr val="dk1">
                    <a:alpha val="40000"/>
                  </a:schemeClr>
                </a:outerShdw>
              </a:effectLst>
              <a:latin typeface="Futura Medium" charset="0"/>
              <a:ea typeface="Futura Medium" charset="0"/>
              <a:cs typeface="Futura Medium" charset="0"/>
            </a:rPr>
            <a:t>EXPERIENCE</a:t>
          </a:r>
          <a:endParaRPr lang="en-US" sz="1500" b="0" kern="1200" cap="none" spc="0" dirty="0">
            <a:ln w="0"/>
            <a:effectLst>
              <a:outerShdw blurRad="38100" dist="19050" dir="2700000" algn="tl" rotWithShape="0">
                <a:schemeClr val="dk1">
                  <a:alpha val="40000"/>
                </a:schemeClr>
              </a:outerShdw>
            </a:effectLst>
            <a:latin typeface="Futura Medium" charset="0"/>
            <a:ea typeface="Futura Medium" charset="0"/>
            <a:cs typeface="Futura Medium" charset="0"/>
          </a:endParaRPr>
        </a:p>
      </dsp:txBody>
      <dsp:txXfrm>
        <a:off x="3710472" y="752526"/>
        <a:ext cx="1158076" cy="578899"/>
      </dsp:txXfrm>
    </dsp:sp>
    <dsp:sp modelId="{79F792C4-59BF-6A40-AE49-CD9AD1ED6100}">
      <dsp:nvSpPr>
        <dsp:cNvPr id="0" name=""/>
        <dsp:cNvSpPr/>
      </dsp:nvSpPr>
      <dsp:spPr>
        <a:xfrm>
          <a:off x="2670982" y="1197633"/>
          <a:ext cx="2084067" cy="2084384"/>
        </a:xfrm>
        <a:prstGeom prst="leftCircularArrow">
          <a:avLst>
            <a:gd name="adj1" fmla="val 10980"/>
            <a:gd name="adj2" fmla="val 1142322"/>
            <a:gd name="adj3" fmla="val 6300000"/>
            <a:gd name="adj4" fmla="val 18900000"/>
            <a:gd name="adj5" fmla="val 12500"/>
          </a:avLst>
        </a:prstGeom>
        <a:gradFill rotWithShape="0">
          <a:gsLst>
            <a:gs pos="0">
              <a:schemeClr val="dk2">
                <a:hueOff val="0"/>
                <a:satOff val="0"/>
                <a:lumOff val="0"/>
                <a:alphaOff val="0"/>
                <a:tint val="100000"/>
                <a:shade val="100000"/>
                <a:satMod val="130000"/>
              </a:schemeClr>
            </a:gs>
            <a:gs pos="100000">
              <a:schemeClr val="accent6"/>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80E8887-6FF0-D944-A915-7B96D9F357F0}">
      <dsp:nvSpPr>
        <dsp:cNvPr id="0" name=""/>
        <dsp:cNvSpPr/>
      </dsp:nvSpPr>
      <dsp:spPr>
        <a:xfrm>
          <a:off x="3133978" y="1957087"/>
          <a:ext cx="1158076" cy="578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0" kern="1200" cap="none" spc="0" smtClean="0">
              <a:ln w="0"/>
              <a:effectLst>
                <a:outerShdw blurRad="38100" dist="19050" dir="2700000" algn="tl" rotWithShape="0">
                  <a:schemeClr val="dk1">
                    <a:alpha val="40000"/>
                  </a:schemeClr>
                </a:outerShdw>
              </a:effectLst>
              <a:latin typeface="Futura Medium" charset="0"/>
              <a:ea typeface="Futura Medium" charset="0"/>
              <a:cs typeface="Futura Medium" charset="0"/>
            </a:rPr>
            <a:t>REPRESENT</a:t>
          </a:r>
          <a:endParaRPr lang="en-US" sz="1500" b="0" kern="1200" cap="none" spc="0" dirty="0">
            <a:ln w="0"/>
            <a:effectLst>
              <a:outerShdw blurRad="38100" dist="19050" dir="2700000" algn="tl" rotWithShape="0">
                <a:schemeClr val="dk1">
                  <a:alpha val="40000"/>
                </a:schemeClr>
              </a:outerShdw>
            </a:effectLst>
            <a:latin typeface="Futura Medium" charset="0"/>
            <a:ea typeface="Futura Medium" charset="0"/>
            <a:cs typeface="Futura Medium" charset="0"/>
          </a:endParaRPr>
        </a:p>
      </dsp:txBody>
      <dsp:txXfrm>
        <a:off x="3133978" y="1957087"/>
        <a:ext cx="1158076" cy="578899"/>
      </dsp:txXfrm>
    </dsp:sp>
    <dsp:sp modelId="{9132FC46-00A0-5F41-8D64-DCF02A4082C7}">
      <dsp:nvSpPr>
        <dsp:cNvPr id="0" name=""/>
        <dsp:cNvSpPr/>
      </dsp:nvSpPr>
      <dsp:spPr>
        <a:xfrm>
          <a:off x="3398155" y="2538584"/>
          <a:ext cx="1790536" cy="1791254"/>
        </a:xfrm>
        <a:prstGeom prst="blockArc">
          <a:avLst>
            <a:gd name="adj1" fmla="val 13500000"/>
            <a:gd name="adj2" fmla="val 10800000"/>
            <a:gd name="adj3" fmla="val 12740"/>
          </a:avLst>
        </a:prstGeom>
        <a:gradFill rotWithShape="0">
          <a:gsLst>
            <a:gs pos="0">
              <a:schemeClr val="dk2">
                <a:hueOff val="0"/>
                <a:satOff val="0"/>
                <a:lumOff val="0"/>
                <a:alphaOff val="0"/>
                <a:tint val="100000"/>
                <a:shade val="100000"/>
                <a:satMod val="130000"/>
              </a:schemeClr>
            </a:gs>
            <a:gs pos="100000">
              <a:schemeClr val="accent6"/>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D94FC87-59DD-C642-ADEB-4719CFB6767A}">
      <dsp:nvSpPr>
        <dsp:cNvPr id="0" name=""/>
        <dsp:cNvSpPr/>
      </dsp:nvSpPr>
      <dsp:spPr>
        <a:xfrm>
          <a:off x="3713212" y="3163380"/>
          <a:ext cx="1158076" cy="578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0" kern="1200" cap="none" spc="0" dirty="0" smtClean="0">
              <a:ln w="0"/>
              <a:effectLst>
                <a:outerShdw blurRad="38100" dist="19050" dir="2700000" algn="tl" rotWithShape="0">
                  <a:schemeClr val="dk1">
                    <a:alpha val="40000"/>
                  </a:schemeClr>
                </a:outerShdw>
              </a:effectLst>
              <a:latin typeface="Futura Medium" charset="0"/>
              <a:ea typeface="Futura Medium" charset="0"/>
              <a:cs typeface="Futura Medium" charset="0"/>
            </a:rPr>
            <a:t>APPLY</a:t>
          </a:r>
          <a:endParaRPr lang="en-US" sz="1500" b="0" kern="1200" cap="none" spc="0" dirty="0">
            <a:ln w="0"/>
            <a:effectLst>
              <a:outerShdw blurRad="38100" dist="19050" dir="2700000" algn="tl" rotWithShape="0">
                <a:schemeClr val="dk1">
                  <a:alpha val="40000"/>
                </a:schemeClr>
              </a:outerShdw>
            </a:effectLst>
            <a:latin typeface="Futura Medium" charset="0"/>
            <a:ea typeface="Futura Medium" charset="0"/>
            <a:cs typeface="Futura Medium" charset="0"/>
          </a:endParaRPr>
        </a:p>
      </dsp:txBody>
      <dsp:txXfrm>
        <a:off x="3713212" y="3163380"/>
        <a:ext cx="1158076" cy="578899"/>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110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7C3449-4DF5-5643-8296-0DB71DC8BC36}" type="datetimeFigureOut">
              <a:rPr lang="en-US" smtClean="0"/>
              <a:t>11/21/17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027909-CA09-444B-869B-9877A934C7C3}" type="slidenum">
              <a:rPr lang="en-US" smtClean="0"/>
              <a:t>‹#›</a:t>
            </a:fld>
            <a:endParaRPr lang="en-US"/>
          </a:p>
        </p:txBody>
      </p:sp>
    </p:spTree>
    <p:extLst>
      <p:ext uri="{BB962C8B-B14F-4D97-AF65-F5344CB8AC3E}">
        <p14:creationId xmlns:p14="http://schemas.microsoft.com/office/powerpoint/2010/main" val="11809955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Acknowledgement</a:t>
            </a:r>
            <a:r>
              <a:rPr lang="en-US" baseline="0" dirty="0" smtClean="0"/>
              <a:t> of Country </a:t>
            </a:r>
            <a:r>
              <a:rPr lang="mr-IN" baseline="0" dirty="0" smtClean="0"/>
              <a:t>–</a:t>
            </a:r>
            <a:r>
              <a:rPr lang="en-US" baseline="0" dirty="0" smtClean="0"/>
              <a:t> Museum to email </a:t>
            </a:r>
          </a:p>
          <a:p>
            <a:endParaRPr lang="en-US" baseline="0" dirty="0" smtClean="0"/>
          </a:p>
          <a:p>
            <a:r>
              <a:rPr lang="en-US" baseline="0" dirty="0" smtClean="0"/>
              <a:t>Welcome to pilot educators </a:t>
            </a:r>
            <a:r>
              <a:rPr lang="mr-IN" baseline="0" dirty="0" smtClean="0"/>
              <a:t>–</a:t>
            </a:r>
            <a:r>
              <a:rPr lang="en-US" baseline="0" dirty="0" smtClean="0"/>
              <a:t> states and locations</a:t>
            </a:r>
          </a:p>
          <a:p>
            <a:endParaRPr lang="en-US" baseline="0" dirty="0" smtClean="0"/>
          </a:p>
          <a:p>
            <a:r>
              <a:rPr lang="en-US" baseline="0" dirty="0" smtClean="0"/>
              <a:t>Introduction of ELSA team</a:t>
            </a:r>
          </a:p>
          <a:p>
            <a:endParaRPr lang="en-US" baseline="0" dirty="0" smtClean="0"/>
          </a:p>
          <a:p>
            <a:r>
              <a:rPr lang="en-US" baseline="0" dirty="0" smtClean="0"/>
              <a:t>Housekeeping </a:t>
            </a:r>
          </a:p>
          <a:p>
            <a:r>
              <a:rPr lang="en-US" baseline="0" dirty="0" smtClean="0"/>
              <a:t>	toilets</a:t>
            </a:r>
          </a:p>
          <a:p>
            <a:r>
              <a:rPr lang="en-US" baseline="0" dirty="0" smtClean="0"/>
              <a:t>	breaks</a:t>
            </a:r>
          </a:p>
          <a:p>
            <a:r>
              <a:rPr lang="en-US" baseline="0" dirty="0" smtClean="0"/>
              <a:t>	smoking</a:t>
            </a:r>
          </a:p>
          <a:p>
            <a:r>
              <a:rPr lang="en-US" baseline="0" dirty="0" smtClean="0"/>
              <a:t>	emergency procedures</a:t>
            </a:r>
          </a:p>
          <a:p>
            <a:endParaRPr lang="en-US" baseline="0" dirty="0" smtClean="0"/>
          </a:p>
          <a:p>
            <a:r>
              <a:rPr lang="en-US" baseline="0" dirty="0" smtClean="0"/>
              <a:t>Overview of two days </a:t>
            </a:r>
            <a:r>
              <a:rPr lang="mr-IN" baseline="0" dirty="0" smtClean="0"/>
              <a:t>–</a:t>
            </a:r>
            <a:r>
              <a:rPr lang="en-US" baseline="0" dirty="0" smtClean="0"/>
              <a:t> interactive sessions; learning with and from each other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3</a:t>
            </a:fld>
            <a:endParaRPr lang="en-US"/>
          </a:p>
        </p:txBody>
      </p:sp>
    </p:spTree>
    <p:extLst>
      <p:ext uri="{BB962C8B-B14F-4D97-AF65-F5344CB8AC3E}">
        <p14:creationId xmlns:p14="http://schemas.microsoft.com/office/powerpoint/2010/main" val="176583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Prompt discussion on features observed </a:t>
            </a:r>
          </a:p>
          <a:p>
            <a:endParaRPr lang="en-US" dirty="0" smtClean="0"/>
          </a:p>
          <a:p>
            <a:r>
              <a:rPr lang="en-US" baseline="0" dirty="0" smtClean="0"/>
              <a:t>What attribute did you notice? Size, </a:t>
            </a:r>
            <a:r>
              <a:rPr lang="en-US" baseline="0" dirty="0" err="1" smtClean="0"/>
              <a:t>colour</a:t>
            </a:r>
            <a:r>
              <a:rPr lang="en-US" baseline="0" dirty="0" smtClean="0"/>
              <a:t>, position, number </a:t>
            </a:r>
          </a:p>
          <a:p>
            <a:endParaRPr lang="en-US" baseline="0" dirty="0" smtClean="0"/>
          </a:p>
          <a:p>
            <a:endParaRPr lang="en-US" baseline="0" dirty="0" smtClean="0"/>
          </a:p>
          <a:p>
            <a:r>
              <a:rPr lang="en-US" baseline="0" dirty="0" smtClean="0"/>
              <a:t>When you have your match </a:t>
            </a:r>
            <a:r>
              <a:rPr lang="mr-IN" baseline="0" dirty="0" smtClean="0"/>
              <a:t>–</a:t>
            </a:r>
            <a:r>
              <a:rPr lang="en-US" baseline="0" dirty="0" smtClean="0"/>
              <a:t> introduce and discuss card </a:t>
            </a:r>
            <a:r>
              <a:rPr lang="mr-IN" baseline="0" dirty="0" smtClean="0"/>
              <a:t>–</a:t>
            </a:r>
            <a:r>
              <a:rPr lang="en-US" baseline="0" dirty="0" smtClean="0"/>
              <a:t> features, questions, wonderings?</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6</a:t>
            </a:fld>
            <a:endParaRPr lang="en-US"/>
          </a:p>
        </p:txBody>
      </p:sp>
    </p:spTree>
    <p:extLst>
      <p:ext uri="{BB962C8B-B14F-4D97-AF65-F5344CB8AC3E}">
        <p14:creationId xmlns:p14="http://schemas.microsoft.com/office/powerpoint/2010/main" val="977659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Lead discussion on STEM practices</a:t>
            </a:r>
            <a:r>
              <a:rPr lang="en-US" baseline="0" dirty="0" smtClean="0"/>
              <a:t> in play during this activity</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7</a:t>
            </a:fld>
            <a:endParaRPr lang="en-US"/>
          </a:p>
        </p:txBody>
      </p:sp>
    </p:spTree>
    <p:extLst>
      <p:ext uri="{BB962C8B-B14F-4D97-AF65-F5344CB8AC3E}">
        <p14:creationId xmlns:p14="http://schemas.microsoft.com/office/powerpoint/2010/main" val="206128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need to notice the STEM opportunities and make them explicit.</a:t>
            </a:r>
          </a:p>
        </p:txBody>
      </p:sp>
      <p:sp>
        <p:nvSpPr>
          <p:cNvPr id="4" name="Slide Number Placeholder 3"/>
          <p:cNvSpPr>
            <a:spLocks noGrp="1"/>
          </p:cNvSpPr>
          <p:nvPr>
            <p:ph type="sldNum" sz="quarter" idx="10"/>
          </p:nvPr>
        </p:nvSpPr>
        <p:spPr/>
        <p:txBody>
          <a:bodyPr/>
          <a:lstStyle/>
          <a:p>
            <a:fld id="{EE027909-CA09-444B-869B-9877A934C7C3}" type="slidenum">
              <a:rPr lang="en-US" smtClean="0"/>
              <a:pPr/>
              <a:t>20</a:t>
            </a:fld>
            <a:endParaRPr lang="en-US"/>
          </a:p>
        </p:txBody>
      </p:sp>
    </p:spTree>
    <p:extLst>
      <p:ext uri="{BB962C8B-B14F-4D97-AF65-F5344CB8AC3E}">
        <p14:creationId xmlns:p14="http://schemas.microsoft.com/office/powerpoint/2010/main" val="1375957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Because engineering is studied at university level we often don’t connect children’s activities to real-life engineering jobs</a:t>
            </a:r>
          </a:p>
          <a:p>
            <a:r>
              <a:rPr lang="en-AU" dirty="0"/>
              <a:t>When children build bridges we need to talk about how engineers have to solve problems to make bridges and roads. Properties of materials is also important in building and engineers and architects must consider materials they use</a:t>
            </a:r>
          </a:p>
          <a:p>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pPr/>
              <a:t>21</a:t>
            </a:fld>
            <a:endParaRPr lang="en-US"/>
          </a:p>
        </p:txBody>
      </p:sp>
    </p:spTree>
    <p:extLst>
      <p:ext uri="{BB962C8B-B14F-4D97-AF65-F5344CB8AC3E}">
        <p14:creationId xmlns:p14="http://schemas.microsoft.com/office/powerpoint/2010/main" val="433009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027909-CA09-444B-869B-9877A934C7C3}" type="slidenum">
              <a:rPr lang="en-US" smtClean="0"/>
              <a:t>25</a:t>
            </a:fld>
            <a:endParaRPr lang="en-US"/>
          </a:p>
        </p:txBody>
      </p:sp>
    </p:spTree>
    <p:extLst>
      <p:ext uri="{BB962C8B-B14F-4D97-AF65-F5344CB8AC3E}">
        <p14:creationId xmlns:p14="http://schemas.microsoft.com/office/powerpoint/2010/main" val="600970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Who boasts about not being able to read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027909-CA09-444B-869B-9877A934C7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499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9175" y="1597821"/>
            <a:ext cx="7086600" cy="1102519"/>
          </a:xfrm>
        </p:spPr>
        <p:txBody>
          <a:bodyPr/>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79175" y="2914650"/>
            <a:ext cx="6400800" cy="1314450"/>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319190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790"/>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1173605" y="4767264"/>
            <a:ext cx="718127" cy="273844"/>
          </a:xfrm>
          <a:prstGeom prst="rect">
            <a:avLst/>
          </a:prstGeom>
        </p:spPr>
        <p:txBody>
          <a:bodyPr/>
          <a:lstStyle/>
          <a:p>
            <a:fld id="{3C994F44-F5B5-6044-BE19-102A146B3A97}"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513877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600451"/>
            <a:ext cx="60960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57200" y="459581"/>
            <a:ext cx="60960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4025505"/>
            <a:ext cx="6096000" cy="60364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1173605" y="4767264"/>
            <a:ext cx="718127" cy="273844"/>
          </a:xfrm>
          <a:prstGeom prst="rect">
            <a:avLst/>
          </a:prstGeom>
        </p:spPr>
        <p:txBody>
          <a:bodyPr/>
          <a:lstStyle/>
          <a:p>
            <a:fld id="{DED24F58-3FD1-9242-BF8B-146F73278C0A}"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1200345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173605" y="4767264"/>
            <a:ext cx="718127" cy="273844"/>
          </a:xfrm>
          <a:prstGeom prst="rect">
            <a:avLst/>
          </a:prstGeom>
        </p:spPr>
        <p:txBody>
          <a:bodyPr/>
          <a:lstStyle/>
          <a:p>
            <a:fld id="{4EF74FCB-BE66-FA4C-B165-AF507CFE900E}" type="datetime1">
              <a:rPr lang="en-AU" smtClean="0"/>
              <a:t>21/11/17</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6" name="Slide Number Placeholder 5"/>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269085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608614"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85800" y="2914650"/>
            <a:ext cx="7608614" cy="131445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fld id="{DE57B389-0786-F849-9579-4BC98732B665}" type="datetime1">
              <a:rPr lang="en-AU" smtClean="0"/>
              <a:pPr/>
              <a:t>21/11/17</a:t>
            </a:fld>
            <a:endParaRPr lang="en-US"/>
          </a:p>
        </p:txBody>
      </p:sp>
      <p:sp>
        <p:nvSpPr>
          <p:cNvPr id="8" name="Footer Placeholder 7"/>
          <p:cNvSpPr>
            <a:spLocks noGrp="1"/>
          </p:cNvSpPr>
          <p:nvPr>
            <p:ph type="ftr" sz="quarter" idx="11"/>
          </p:nvPr>
        </p:nvSpPr>
        <p:spPr/>
        <p:txBody>
          <a:bodyPr/>
          <a:lstStyle/>
          <a:p>
            <a:r>
              <a:rPr lang="en-US" smtClean="0"/>
              <a:t>Title of Presentation</a:t>
            </a:r>
            <a:endParaRPr lang="en-US"/>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1993672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760949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457200" y="205979"/>
            <a:ext cx="7609490" cy="857250"/>
          </a:xfrm>
        </p:spPr>
        <p:txBody>
          <a:bodyPr/>
          <a:lstStyle>
            <a:lvl1pPr algn="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173600" y="4767264"/>
            <a:ext cx="720000" cy="273844"/>
          </a:xfrm>
          <a:prstGeom prst="rect">
            <a:avLst/>
          </a:prstGeom>
        </p:spPr>
        <p:txBody>
          <a:bodyPr/>
          <a:lstStyle/>
          <a:p>
            <a:fld id="{81DCF566-9487-7747-B76D-15D17FF366A0}" type="datetime1">
              <a:rPr lang="en-AU" smtClean="0"/>
              <a:t>21/11/17</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6" name="Slide Number Placeholder 5"/>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29744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457200"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173600" y="4767264"/>
            <a:ext cx="720000" cy="273844"/>
          </a:xfrm>
          <a:prstGeom prst="rect">
            <a:avLst/>
          </a:prstGeom>
        </p:spPr>
        <p:txBody>
          <a:bodyPr/>
          <a:lstStyle/>
          <a:p>
            <a:fld id="{D5D3C65A-7DFA-7540-88B1-257E54D50455}" type="datetime1">
              <a:rPr lang="en-AU" smtClean="0"/>
              <a:t>21/11/17</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6" name="Slide Number Placeholder 5"/>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4265356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E8A6BBBC-361D-4A4D-959B-2D68DDC98062}"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744198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761824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761824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1173600" y="4767264"/>
            <a:ext cx="720000" cy="273844"/>
          </a:xfrm>
          <a:prstGeom prst="rect">
            <a:avLst/>
          </a:prstGeom>
        </p:spPr>
        <p:txBody>
          <a:bodyPr/>
          <a:lstStyle/>
          <a:p>
            <a:fld id="{3FA805E2-437F-7F43-AF07-7C5F3E7DBD2B}" type="datetime1">
              <a:rPr lang="en-AU" smtClean="0"/>
              <a:t>21/11/17</a:t>
            </a:fld>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9" name="Slide Number Placeholder 8"/>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276706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173600" y="4767264"/>
            <a:ext cx="720000" cy="273844"/>
          </a:xfrm>
          <a:prstGeom prst="rect">
            <a:avLst/>
          </a:prstGeom>
        </p:spPr>
        <p:txBody>
          <a:bodyPr/>
          <a:lstStyle/>
          <a:p>
            <a:fld id="{5C3933D9-D53B-6E47-BFA7-CE0B8C31354C}" type="datetime1">
              <a:rPr lang="en-AU" smtClean="0"/>
              <a:t>21/11/17</a:t>
            </a:fld>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5" name="Slide Number Placeholder 4"/>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274596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600" y="4767264"/>
            <a:ext cx="720000" cy="273844"/>
          </a:xfrm>
          <a:prstGeom prst="rect">
            <a:avLst/>
          </a:prstGeom>
        </p:spPr>
        <p:txBody>
          <a:bodyPr/>
          <a:lstStyle/>
          <a:p>
            <a:fld id="{9B7D1BA1-FDB1-1640-926B-B7855085451E}" type="datetime1">
              <a:rPr lang="en-AU" smtClean="0"/>
              <a:t>21/11/17</a:t>
            </a:fld>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4" name="Slide Number Placeholder 3"/>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114038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80800" y="1597821"/>
            <a:ext cx="7772400" cy="1102519"/>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80800" y="2914650"/>
            <a:ext cx="6400800" cy="1314450"/>
          </a:xfrm>
          <a:prstGeom prst="rect">
            <a:avLst/>
          </a:prstGeo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2293951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D8DBE485-150D-3042-A328-A1313627A359}"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88397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1F285E06-A126-2D40-B6ED-B913D3CE31AE}"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69827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5" y="1597821"/>
            <a:ext cx="6382407"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57205" y="2914650"/>
            <a:ext cx="6382407" cy="131445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1745475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10234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6398446"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457200" y="2180035"/>
            <a:ext cx="6398446"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Date Placeholder 6"/>
          <p:cNvSpPr>
            <a:spLocks noGrp="1"/>
          </p:cNvSpPr>
          <p:nvPr>
            <p:ph type="dt" sz="half" idx="10"/>
          </p:nvPr>
        </p:nvSpPr>
        <p:spPr/>
        <p:txBody>
          <a:bodyPr/>
          <a:lstStyle/>
          <a:p>
            <a:fld id="{DE57B389-0786-F849-9579-4BC98732B665}" type="datetime1">
              <a:rPr lang="en-AU" smtClean="0"/>
              <a:pPr/>
              <a:t>21/11/17</a:t>
            </a:fld>
            <a:endParaRPr lang="en-US"/>
          </a:p>
        </p:txBody>
      </p:sp>
      <p:sp>
        <p:nvSpPr>
          <p:cNvPr id="8" name="Footer Placeholder 7"/>
          <p:cNvSpPr>
            <a:spLocks noGrp="1"/>
          </p:cNvSpPr>
          <p:nvPr>
            <p:ph type="ftr" sz="quarter" idx="11"/>
          </p:nvPr>
        </p:nvSpPr>
        <p:spPr/>
        <p:txBody>
          <a:bodyPr/>
          <a:lstStyle/>
          <a:p>
            <a:r>
              <a:rPr lang="en-US" smtClean="0"/>
              <a:t>Title of Presentation</a:t>
            </a:r>
            <a:endParaRPr lang="en-US"/>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824771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E57B389-0786-F849-9579-4BC98732B665}" type="datetime1">
              <a:rPr lang="en-AU" smtClean="0"/>
              <a:pPr/>
              <a:t>21/11/17</a:t>
            </a:fld>
            <a:endParaRPr lang="en-US"/>
          </a:p>
        </p:txBody>
      </p:sp>
      <p:sp>
        <p:nvSpPr>
          <p:cNvPr id="8" name="Footer Placeholder 7"/>
          <p:cNvSpPr>
            <a:spLocks noGrp="1"/>
          </p:cNvSpPr>
          <p:nvPr>
            <p:ph type="ftr" sz="quarter" idx="11"/>
          </p:nvPr>
        </p:nvSpPr>
        <p:spPr/>
        <p:txBody>
          <a:bodyPr/>
          <a:lstStyle/>
          <a:p>
            <a:r>
              <a:rPr lang="en-US" smtClean="0"/>
              <a:t>Title of Presentation</a:t>
            </a:r>
            <a:endParaRPr lang="en-US"/>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218332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E57B389-0786-F849-9579-4BC98732B665}" type="datetime1">
              <a:rPr lang="en-AU" smtClean="0"/>
              <a:pPr/>
              <a:t>21/11/17</a:t>
            </a:fld>
            <a:endParaRPr lang="en-US"/>
          </a:p>
        </p:txBody>
      </p:sp>
      <p:sp>
        <p:nvSpPr>
          <p:cNvPr id="6" name="Footer Placeholder 5"/>
          <p:cNvSpPr>
            <a:spLocks noGrp="1"/>
          </p:cNvSpPr>
          <p:nvPr>
            <p:ph type="ftr" sz="quarter" idx="11"/>
          </p:nvPr>
        </p:nvSpPr>
        <p:spPr/>
        <p:txBody>
          <a:bodyPr/>
          <a:lstStyle/>
          <a:p>
            <a:r>
              <a:rPr lang="en-US" smtClean="0"/>
              <a:t>Title of Presentation</a:t>
            </a:r>
            <a:endParaRPr lang="en-US"/>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177199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173605" y="4767264"/>
            <a:ext cx="718127" cy="273844"/>
          </a:xfrm>
          <a:prstGeom prst="rect">
            <a:avLst/>
          </a:prstGeom>
        </p:spPr>
        <p:txBody>
          <a:bodyPr/>
          <a:lstStyle/>
          <a:p>
            <a:fld id="{E64F9FAF-A548-A642-BCF5-D311DE92ACE4}" type="datetime1">
              <a:rPr lang="en-AU" smtClean="0"/>
              <a:t>21/11/17</a:t>
            </a:fld>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5" name="Slide Number Placeholder 4"/>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1324859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605" y="4767264"/>
            <a:ext cx="718127" cy="273844"/>
          </a:xfrm>
          <a:prstGeom prst="rect">
            <a:avLst/>
          </a:prstGeom>
        </p:spPr>
        <p:txBody>
          <a:bodyPr/>
          <a:lstStyle/>
          <a:p>
            <a:fld id="{D230183E-B93E-8348-838E-25115CB36A8A}" type="datetime1">
              <a:rPr lang="en-AU" smtClean="0"/>
              <a:t>21/11/17</a:t>
            </a:fld>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4" name="Slide Number Placeholder 3"/>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405288710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theme" Target="../theme/theme4.xml"/><Relationship Id="rId11"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1174636" y="205981"/>
            <a:ext cx="5712720" cy="841772"/>
          </a:xfrm>
          <a:prstGeom prst="rect">
            <a:avLst/>
          </a:prstGeom>
        </p:spPr>
        <p:txBody>
          <a:bodyPr vert="horz" lIns="91440" tIns="45720" rIns="91440" bIns="45720" rtlCol="0" anchor="ctr">
            <a:noAutofit/>
          </a:bodyPr>
          <a:lstStyle/>
          <a:p>
            <a:r>
              <a:rPr lang="en-US" dirty="0" smtClean="0"/>
              <a:t>HEADLINE</a:t>
            </a:r>
            <a:endParaRPr lang="en-US" dirty="0"/>
          </a:p>
        </p:txBody>
      </p:sp>
      <p:sp>
        <p:nvSpPr>
          <p:cNvPr id="3" name="Text Placeholder 2"/>
          <p:cNvSpPr>
            <a:spLocks noGrp="1"/>
          </p:cNvSpPr>
          <p:nvPr>
            <p:ph type="body" idx="1"/>
          </p:nvPr>
        </p:nvSpPr>
        <p:spPr>
          <a:xfrm>
            <a:off x="1174636" y="2017013"/>
            <a:ext cx="5712720" cy="257760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a:t>
            </a:r>
            <a:r>
              <a:rPr lang="en-GB" sz="800" baseline="30000" smtClean="0">
                <a:solidFill>
                  <a:schemeClr val="bg1">
                    <a:lumMod val="85000"/>
                  </a:schemeClr>
                </a:solidFill>
              </a:rPr>
              <a:t>CRCOS</a:t>
            </a:r>
            <a:r>
              <a:rPr lang="en-GB" sz="800" baseline="30000">
                <a:solidFill>
                  <a:schemeClr val="bg1">
                    <a:lumMod val="85000"/>
                  </a:schemeClr>
                </a:solidFill>
              </a:rPr>
              <a:t>) #00212K</a:t>
            </a:r>
          </a:p>
        </p:txBody>
      </p:sp>
    </p:spTree>
    <p:extLst>
      <p:ext uri="{BB962C8B-B14F-4D97-AF65-F5344CB8AC3E}">
        <p14:creationId xmlns:p14="http://schemas.microsoft.com/office/powerpoint/2010/main" val="1031279658"/>
      </p:ext>
    </p:extLst>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hf sldNum="0" hdr="0" ftr="0" dt="0"/>
  <p:txStyles>
    <p:titleStyle>
      <a:lvl1pPr algn="l" defTabSz="457200" rtl="0" eaLnBrk="1" latinLnBrk="0" hangingPunct="1">
        <a:spcBef>
          <a:spcPct val="0"/>
        </a:spcBef>
        <a:buNone/>
        <a:defRPr sz="40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1173600" y="205979"/>
            <a:ext cx="57132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1"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12"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13"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
        <p:nvSpPr>
          <p:cNvPr id="14" name="Rectangle 13"/>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a:t>
            </a:r>
            <a:r>
              <a:rPr lang="en-GB" sz="800" baseline="30000" smtClean="0">
                <a:solidFill>
                  <a:schemeClr val="bg1">
                    <a:lumMod val="85000"/>
                  </a:schemeClr>
                </a:solidFill>
              </a:rPr>
              <a:t>CRCOS</a:t>
            </a:r>
            <a:r>
              <a:rPr lang="en-GB" sz="800" baseline="30000">
                <a:solidFill>
                  <a:schemeClr val="bg1">
                    <a:lumMod val="85000"/>
                  </a:schemeClr>
                </a:solidFill>
              </a:rPr>
              <a:t>) #00212K</a:t>
            </a:r>
          </a:p>
        </p:txBody>
      </p:sp>
    </p:spTree>
    <p:extLst>
      <p:ext uri="{BB962C8B-B14F-4D97-AF65-F5344CB8AC3E}">
        <p14:creationId xmlns:p14="http://schemas.microsoft.com/office/powerpoint/2010/main" val="1507366898"/>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l" defTabSz="457200" rtl="0" eaLnBrk="1" latinLnBrk="0" hangingPunct="1">
        <a:spcBef>
          <a:spcPct val="0"/>
        </a:spcBef>
        <a:buNone/>
        <a:defRPr sz="44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457203" y="205979"/>
            <a:ext cx="6392041"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3" y="1200151"/>
            <a:ext cx="6392041"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15"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16"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
        <p:nvSpPr>
          <p:cNvPr id="17" name="Rectangle 16"/>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a:t>
            </a:r>
            <a:r>
              <a:rPr lang="en-GB" sz="800" baseline="30000" smtClean="0">
                <a:solidFill>
                  <a:schemeClr val="bg1">
                    <a:lumMod val="85000"/>
                  </a:schemeClr>
                </a:solidFill>
              </a:rPr>
              <a:t>CRCOS</a:t>
            </a:r>
            <a:r>
              <a:rPr lang="en-GB" sz="800" baseline="30000">
                <a:solidFill>
                  <a:schemeClr val="bg1">
                    <a:lumMod val="85000"/>
                  </a:schemeClr>
                </a:solidFill>
              </a:rPr>
              <a:t>) #00212K</a:t>
            </a:r>
          </a:p>
        </p:txBody>
      </p:sp>
    </p:spTree>
    <p:extLst>
      <p:ext uri="{BB962C8B-B14F-4D97-AF65-F5344CB8AC3E}">
        <p14:creationId xmlns:p14="http://schemas.microsoft.com/office/powerpoint/2010/main" val="1873472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l" defTabSz="457200" rtl="0" eaLnBrk="1" latinLnBrk="0" hangingPunct="1">
        <a:spcBef>
          <a:spcPct val="0"/>
        </a:spcBef>
        <a:buNone/>
        <a:defRPr sz="36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457200" y="205979"/>
            <a:ext cx="7618248"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7618248"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12"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13"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
        <p:nvSpPr>
          <p:cNvPr id="14" name="Rectangle 13"/>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a:t>
            </a:r>
            <a:r>
              <a:rPr lang="en-GB" sz="800" baseline="30000" smtClean="0">
                <a:solidFill>
                  <a:schemeClr val="bg1">
                    <a:lumMod val="85000"/>
                  </a:schemeClr>
                </a:solidFill>
              </a:rPr>
              <a:t>CRCOS</a:t>
            </a:r>
            <a:r>
              <a:rPr lang="en-GB" sz="800" baseline="30000">
                <a:solidFill>
                  <a:schemeClr val="bg1">
                    <a:lumMod val="85000"/>
                  </a:schemeClr>
                </a:solidFill>
              </a:rPr>
              <a:t>) #00212K</a:t>
            </a:r>
          </a:p>
        </p:txBody>
      </p:sp>
    </p:spTree>
    <p:extLst>
      <p:ext uri="{BB962C8B-B14F-4D97-AF65-F5344CB8AC3E}">
        <p14:creationId xmlns:p14="http://schemas.microsoft.com/office/powerpoint/2010/main" val="1332789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hf sldNum="0" hdr="0" ftr="0" dt="0"/>
  <p:txStyles>
    <p:titleStyle>
      <a:lvl1pPr algn="l" defTabSz="457200" rtl="0" eaLnBrk="1" latinLnBrk="0" hangingPunct="1">
        <a:spcBef>
          <a:spcPct val="0"/>
        </a:spcBef>
        <a:buNone/>
        <a:defRPr sz="36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hyperlink" Target="http://www1.nyc.gov/site/talktoyourbaby/index.page" TargetMode="External"/><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4000"/>
          </a:schemeClr>
        </a:solidFill>
        <a:effectLst/>
      </p:bgPr>
    </p:bg>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lgn="ctr">
              <a:buNone/>
            </a:pPr>
            <a:endParaRPr lang="en-US" dirty="0" smtClean="0"/>
          </a:p>
          <a:p>
            <a:pPr marL="0" indent="0" algn="ctr">
              <a:buNone/>
            </a:pPr>
            <a:r>
              <a:rPr lang="en-US" sz="5400" b="1" dirty="0" smtClean="0"/>
              <a:t>Welcome</a:t>
            </a:r>
          </a:p>
          <a:p>
            <a:endParaRPr lang="en-US" dirty="0" smtClean="0"/>
          </a:p>
          <a:p>
            <a:pPr marL="0" indent="0" algn="ctr">
              <a:buNone/>
            </a:pPr>
            <a:r>
              <a:rPr lang="en-US" dirty="0" smtClean="0"/>
              <a:t>Please feel free to play with the STEM activities on the table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9667" b="20552"/>
          <a:stretch/>
        </p:blipFill>
        <p:spPr>
          <a:xfrm>
            <a:off x="387348" y="185980"/>
            <a:ext cx="1490666" cy="891152"/>
          </a:xfrm>
          <a:prstGeom prst="rect">
            <a:avLst/>
          </a:prstGeom>
        </p:spPr>
      </p:pic>
    </p:spTree>
    <p:extLst>
      <p:ext uri="{BB962C8B-B14F-4D97-AF65-F5344CB8AC3E}">
        <p14:creationId xmlns:p14="http://schemas.microsoft.com/office/powerpoint/2010/main" val="4257993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430140" y="51917"/>
            <a:ext cx="6590593"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rgbClr val="009EDD"/>
                </a:solidFill>
                <a:latin typeface="+mj-lt"/>
                <a:ea typeface="+mj-ea"/>
                <a:cs typeface="+mj-cs"/>
              </a:defRPr>
            </a:lvl1pPr>
          </a:lstStyle>
          <a:p>
            <a:r>
              <a:rPr lang="en-US" smtClean="0"/>
              <a:t>STEM practices in the early years</a:t>
            </a:r>
            <a:endParaRPr lang="en-US" dirty="0"/>
          </a:p>
        </p:txBody>
      </p:sp>
      <p:sp>
        <p:nvSpPr>
          <p:cNvPr id="5" name="Subtitle 4"/>
          <p:cNvSpPr txBox="1">
            <a:spLocks/>
          </p:cNvSpPr>
          <p:nvPr/>
        </p:nvSpPr>
        <p:spPr>
          <a:xfrm>
            <a:off x="709328" y="909167"/>
            <a:ext cx="2430700" cy="1230468"/>
          </a:xfrm>
          <a:prstGeom prst="rect">
            <a:avLst/>
          </a:prstGeom>
          <a:solidFill>
            <a:schemeClr val="accent1">
              <a:lumMod val="60000"/>
              <a:lumOff val="40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smtClean="0"/>
              <a:t>Before formal schooling</a:t>
            </a:r>
            <a:endParaRPr lang="en-US" dirty="0"/>
          </a:p>
        </p:txBody>
      </p:sp>
      <p:sp>
        <p:nvSpPr>
          <p:cNvPr id="6" name="Subtitle 4"/>
          <p:cNvSpPr txBox="1">
            <a:spLocks/>
          </p:cNvSpPr>
          <p:nvPr/>
        </p:nvSpPr>
        <p:spPr>
          <a:xfrm>
            <a:off x="709328" y="2330773"/>
            <a:ext cx="2906613" cy="1230468"/>
          </a:xfrm>
          <a:prstGeom prst="rect">
            <a:avLst/>
          </a:prstGeom>
          <a:solidFill>
            <a:schemeClr val="accent2">
              <a:lumMod val="60000"/>
              <a:lumOff val="40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a:t>During </a:t>
            </a:r>
            <a:r>
              <a:rPr lang="en-US" dirty="0" smtClean="0"/>
              <a:t>school </a:t>
            </a:r>
            <a:r>
              <a:rPr lang="en-US" dirty="0"/>
              <a:t>&amp; </a:t>
            </a:r>
            <a:r>
              <a:rPr lang="en-US" dirty="0" smtClean="0"/>
              <a:t>university</a:t>
            </a:r>
            <a:endParaRPr lang="en-US" dirty="0"/>
          </a:p>
        </p:txBody>
      </p:sp>
      <p:sp>
        <p:nvSpPr>
          <p:cNvPr id="7" name="Subtitle 4"/>
          <p:cNvSpPr txBox="1">
            <a:spLocks/>
          </p:cNvSpPr>
          <p:nvPr/>
        </p:nvSpPr>
        <p:spPr>
          <a:xfrm>
            <a:off x="709328" y="3752380"/>
            <a:ext cx="2430700" cy="1230468"/>
          </a:xfrm>
          <a:prstGeom prst="rect">
            <a:avLst/>
          </a:prstGeom>
          <a:solidFill>
            <a:schemeClr val="accent1">
              <a:lumMod val="60000"/>
              <a:lumOff val="40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smtClean="0"/>
              <a:t>After formal schooling</a:t>
            </a:r>
            <a:endParaRPr lang="en-US" dirty="0"/>
          </a:p>
        </p:txBody>
      </p:sp>
      <p:sp>
        <p:nvSpPr>
          <p:cNvPr id="8" name="Subtitle 4"/>
          <p:cNvSpPr txBox="1">
            <a:spLocks/>
          </p:cNvSpPr>
          <p:nvPr/>
        </p:nvSpPr>
        <p:spPr>
          <a:xfrm>
            <a:off x="3615941" y="901824"/>
            <a:ext cx="3404792" cy="1230468"/>
          </a:xfrm>
          <a:prstGeom prst="rect">
            <a:avLst/>
          </a:prstGeom>
          <a:ln>
            <a:solidFill>
              <a:schemeClr val="accent1">
                <a:lumMod val="60000"/>
                <a:lumOff val="40000"/>
              </a:schemeClr>
            </a:solidFill>
          </a:ln>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smtClean="0"/>
              <a:t>Play-based learning</a:t>
            </a:r>
          </a:p>
          <a:p>
            <a:pPr algn="l"/>
            <a:r>
              <a:rPr lang="en-US" sz="2000" dirty="0" smtClean="0"/>
              <a:t>Integrated engagement</a:t>
            </a:r>
          </a:p>
          <a:p>
            <a:pPr algn="l"/>
            <a:r>
              <a:rPr lang="en-US" sz="2000" dirty="0" smtClean="0"/>
              <a:t>Connected to world</a:t>
            </a:r>
          </a:p>
          <a:p>
            <a:pPr algn="l"/>
            <a:endParaRPr lang="en-US" dirty="0"/>
          </a:p>
        </p:txBody>
      </p:sp>
      <p:sp>
        <p:nvSpPr>
          <p:cNvPr id="9" name="Subtitle 4"/>
          <p:cNvSpPr txBox="1">
            <a:spLocks/>
          </p:cNvSpPr>
          <p:nvPr/>
        </p:nvSpPr>
        <p:spPr>
          <a:xfrm>
            <a:off x="4274458" y="2323431"/>
            <a:ext cx="2746275" cy="1237810"/>
          </a:xfrm>
          <a:prstGeom prst="rect">
            <a:avLst/>
          </a:prstGeom>
          <a:noFill/>
          <a:ln>
            <a:solidFill>
              <a:schemeClr val="accent2">
                <a:lumMod val="60000"/>
                <a:lumOff val="40000"/>
              </a:schemeClr>
            </a:solidFill>
          </a:ln>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28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nSpc>
                <a:spcPct val="120000"/>
              </a:lnSpc>
            </a:pPr>
            <a:r>
              <a:rPr lang="en-US" dirty="0" smtClean="0"/>
              <a:t>Directed </a:t>
            </a:r>
            <a:r>
              <a:rPr lang="en-US" dirty="0"/>
              <a:t>learning</a:t>
            </a:r>
          </a:p>
          <a:p>
            <a:pPr>
              <a:lnSpc>
                <a:spcPct val="120000"/>
              </a:lnSpc>
            </a:pPr>
            <a:r>
              <a:rPr lang="en-US" dirty="0" smtClean="0"/>
              <a:t>Content focused</a:t>
            </a:r>
            <a:endParaRPr lang="en-US" dirty="0"/>
          </a:p>
          <a:p>
            <a:pPr>
              <a:lnSpc>
                <a:spcPct val="120000"/>
              </a:lnSpc>
            </a:pPr>
            <a:r>
              <a:rPr lang="en-US" dirty="0"/>
              <a:t>Connected to </a:t>
            </a:r>
            <a:r>
              <a:rPr lang="en-US" dirty="0" smtClean="0"/>
              <a:t>testing</a:t>
            </a:r>
            <a:endParaRPr lang="en-US" dirty="0"/>
          </a:p>
        </p:txBody>
      </p:sp>
      <p:sp>
        <p:nvSpPr>
          <p:cNvPr id="10" name="Subtitle 4"/>
          <p:cNvSpPr txBox="1">
            <a:spLocks/>
          </p:cNvSpPr>
          <p:nvPr/>
        </p:nvSpPr>
        <p:spPr>
          <a:xfrm>
            <a:off x="3615940" y="3745036"/>
            <a:ext cx="3404793" cy="1237812"/>
          </a:xfrm>
          <a:prstGeom prst="rect">
            <a:avLst/>
          </a:prstGeom>
          <a:ln>
            <a:solidFill>
              <a:schemeClr val="accent1">
                <a:lumMod val="60000"/>
                <a:lumOff val="40000"/>
              </a:schemeClr>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a:t>W</a:t>
            </a:r>
            <a:r>
              <a:rPr lang="en-US" sz="2000" dirty="0" smtClean="0"/>
              <a:t>orkplace learning</a:t>
            </a:r>
          </a:p>
          <a:p>
            <a:r>
              <a:rPr lang="en-US" sz="2000" dirty="0" smtClean="0"/>
              <a:t>Integrated engagement</a:t>
            </a:r>
          </a:p>
          <a:p>
            <a:r>
              <a:rPr lang="en-US" sz="2000" dirty="0" smtClean="0"/>
              <a:t>Connected to world</a:t>
            </a:r>
          </a:p>
          <a:p>
            <a:endParaRPr lang="en-US" dirty="0"/>
          </a:p>
        </p:txBody>
      </p:sp>
    </p:spTree>
    <p:extLst>
      <p:ext uri="{BB962C8B-B14F-4D97-AF65-F5344CB8AC3E}">
        <p14:creationId xmlns:p14="http://schemas.microsoft.com/office/powerpoint/2010/main" val="656992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ELSA Practice Framework</a:t>
            </a:r>
          </a:p>
        </p:txBody>
      </p:sp>
      <p:sp>
        <p:nvSpPr>
          <p:cNvPr id="7" name="Content Placeholder 6"/>
          <p:cNvSpPr>
            <a:spLocks noGrp="1"/>
          </p:cNvSpPr>
          <p:nvPr>
            <p:ph idx="1"/>
          </p:nvPr>
        </p:nvSpPr>
        <p:spPr>
          <a:xfrm>
            <a:off x="565688" y="1156719"/>
            <a:ext cx="6521585" cy="3775597"/>
          </a:xfrm>
        </p:spPr>
        <p:txBody>
          <a:bodyPr>
            <a:normAutofit/>
          </a:bodyPr>
          <a:lstStyle/>
          <a:p>
            <a:pPr marL="457200" indent="-457200">
              <a:buFont typeface="+mj-lt"/>
              <a:buAutoNum type="arabicPeriod"/>
            </a:pPr>
            <a:r>
              <a:rPr lang="en-US" b="1" dirty="0" smtClean="0"/>
              <a:t>STEM Practices: </a:t>
            </a:r>
            <a:r>
              <a:rPr lang="en-US" dirty="0" smtClean="0"/>
              <a:t>Ideas</a:t>
            </a:r>
            <a:r>
              <a:rPr lang="en-US" dirty="0"/>
              <a:t>, Methods </a:t>
            </a:r>
            <a:r>
              <a:rPr lang="en-US"/>
              <a:t>&amp; </a:t>
            </a:r>
            <a:r>
              <a:rPr lang="en-US" smtClean="0"/>
              <a:t>Values </a:t>
            </a:r>
            <a:r>
              <a:rPr lang="en-US" dirty="0" smtClean="0"/>
              <a:t>(</a:t>
            </a:r>
            <a:r>
              <a:rPr lang="en-US" dirty="0"/>
              <a:t>A way of </a:t>
            </a:r>
            <a:r>
              <a:rPr lang="en-US" dirty="0" smtClean="0"/>
              <a:t>thinking)</a:t>
            </a:r>
            <a:endParaRPr lang="en-US" dirty="0"/>
          </a:p>
          <a:p>
            <a:pPr marL="457200" indent="-457200">
              <a:buFont typeface="+mj-lt"/>
              <a:buAutoNum type="arabicPeriod"/>
            </a:pPr>
            <a:r>
              <a:rPr lang="en-US" b="1" dirty="0" smtClean="0"/>
              <a:t>ERA Loop: </a:t>
            </a:r>
            <a:r>
              <a:rPr lang="en-US" dirty="0"/>
              <a:t>Experience, Represent &amp; Apply (A way of acting)</a:t>
            </a:r>
          </a:p>
          <a:p>
            <a:pPr marL="457200" indent="-457200">
              <a:buFont typeface="+mj-lt"/>
              <a:buAutoNum type="arabicPeriod"/>
            </a:pPr>
            <a:r>
              <a:rPr lang="en-US" b="1" dirty="0" smtClean="0"/>
              <a:t>Communities of Practice: </a:t>
            </a:r>
            <a:r>
              <a:rPr lang="en-US" dirty="0" smtClean="0"/>
              <a:t>That ask and share the </a:t>
            </a:r>
            <a:r>
              <a:rPr lang="en-US" i="1" dirty="0" smtClean="0"/>
              <a:t>What</a:t>
            </a:r>
            <a:r>
              <a:rPr lang="en-US" dirty="0"/>
              <a:t>, </a:t>
            </a:r>
            <a:r>
              <a:rPr lang="en-US" i="1" dirty="0"/>
              <a:t>So What</a:t>
            </a:r>
            <a:r>
              <a:rPr lang="en-US" dirty="0"/>
              <a:t> &amp; </a:t>
            </a:r>
            <a:r>
              <a:rPr lang="en-US" i="1" dirty="0"/>
              <a:t>What Next</a:t>
            </a:r>
            <a:r>
              <a:rPr lang="en-US" dirty="0"/>
              <a:t> </a:t>
            </a:r>
            <a:r>
              <a:rPr lang="en-US" dirty="0" smtClean="0"/>
              <a:t>(</a:t>
            </a:r>
            <a:r>
              <a:rPr lang="en-US" dirty="0"/>
              <a:t>A way of </a:t>
            </a:r>
            <a:r>
              <a:rPr lang="en-US" dirty="0" smtClean="0"/>
              <a:t>relating)</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634078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16237" y="813660"/>
          <a:ext cx="8004875" cy="4329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ERA Loop</a:t>
            </a:r>
            <a:endParaRPr lang="en-US" dirty="0"/>
          </a:p>
        </p:txBody>
      </p:sp>
    </p:spTree>
    <p:extLst>
      <p:ext uri="{BB962C8B-B14F-4D97-AF65-F5344CB8AC3E}">
        <p14:creationId xmlns:p14="http://schemas.microsoft.com/office/powerpoint/2010/main" val="2688682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STEM in early childhood education</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96697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pic>
        <p:nvPicPr>
          <p:cNvPr id="7" name="Picture 6"/>
          <p:cNvPicPr>
            <a:picLocks noChangeAspect="1"/>
          </p:cNvPicPr>
          <p:nvPr/>
        </p:nvPicPr>
        <p:blipFill>
          <a:blip r:embed="rId3"/>
          <a:stretch>
            <a:fillRect/>
          </a:stretch>
        </p:blipFill>
        <p:spPr>
          <a:xfrm>
            <a:off x="603468" y="540750"/>
            <a:ext cx="6222662" cy="3439030"/>
          </a:xfrm>
          <a:prstGeom prst="rect">
            <a:avLst/>
          </a:prstGeom>
        </p:spPr>
      </p:pic>
      <p:sp>
        <p:nvSpPr>
          <p:cNvPr id="8" name="TextBox 7"/>
          <p:cNvSpPr txBox="1"/>
          <p:nvPr/>
        </p:nvSpPr>
        <p:spPr>
          <a:xfrm>
            <a:off x="681645" y="3518115"/>
            <a:ext cx="6594529" cy="461665"/>
          </a:xfrm>
          <a:prstGeom prst="rect">
            <a:avLst/>
          </a:prstGeom>
          <a:noFill/>
        </p:spPr>
        <p:txBody>
          <a:bodyPr wrap="square" rtlCol="0">
            <a:spAutoFit/>
          </a:bodyPr>
          <a:lstStyle/>
          <a:p>
            <a:r>
              <a:rPr lang="en-AU" sz="2400" dirty="0"/>
              <a:t>Science, Technology, Engineering and Mathematics</a:t>
            </a:r>
          </a:p>
        </p:txBody>
      </p:sp>
    </p:spTree>
    <p:extLst>
      <p:ext uri="{BB962C8B-B14F-4D97-AF65-F5344CB8AC3E}">
        <p14:creationId xmlns:p14="http://schemas.microsoft.com/office/powerpoint/2010/main" val="12130162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What is STEM?</a:t>
            </a:r>
            <a:endParaRPr lang="en-US" dirty="0"/>
          </a:p>
        </p:txBody>
      </p:sp>
      <p:sp>
        <p:nvSpPr>
          <p:cNvPr id="5" name="Subtitle 4"/>
          <p:cNvSpPr>
            <a:spLocks noGrp="1"/>
          </p:cNvSpPr>
          <p:nvPr>
            <p:ph sz="half" idx="1"/>
          </p:nvPr>
        </p:nvSpPr>
        <p:spPr>
          <a:xfrm>
            <a:off x="457199" y="1200151"/>
            <a:ext cx="6594529" cy="3394472"/>
          </a:xfrm>
        </p:spPr>
        <p:txBody>
          <a:bodyPr>
            <a:normAutofit/>
          </a:bodyPr>
          <a:lstStyle/>
          <a:p>
            <a:r>
              <a:rPr lang="en-AU" dirty="0"/>
              <a:t>Acronym that originated from the National Science Foundation (NSF) in the US</a:t>
            </a:r>
          </a:p>
          <a:p>
            <a:r>
              <a:rPr lang="en-AU" dirty="0"/>
              <a:t>Some people regard STEM as any of the individual disciplines</a:t>
            </a:r>
          </a:p>
          <a:p>
            <a:r>
              <a:rPr lang="en-AU" dirty="0"/>
              <a:t>We at ELSA think STEM </a:t>
            </a:r>
            <a:r>
              <a:rPr lang="en-AU" dirty="0" smtClean="0"/>
              <a:t>practices underpin STEM </a:t>
            </a:r>
            <a:endParaRPr lang="en-AU" dirty="0"/>
          </a:p>
          <a:p>
            <a:pPr algn="l"/>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1102071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STEM?</a:t>
            </a:r>
          </a:p>
        </p:txBody>
      </p:sp>
      <p:sp>
        <p:nvSpPr>
          <p:cNvPr id="5" name="Subtitle 4"/>
          <p:cNvSpPr>
            <a:spLocks noGrp="1"/>
          </p:cNvSpPr>
          <p:nvPr>
            <p:ph sz="half" idx="1"/>
          </p:nvPr>
        </p:nvSpPr>
        <p:spPr>
          <a:xfrm>
            <a:off x="457200" y="1200151"/>
            <a:ext cx="6672020" cy="3394472"/>
          </a:xfrm>
        </p:spPr>
        <p:txBody>
          <a:bodyPr>
            <a:normAutofit lnSpcReduction="10000"/>
          </a:bodyPr>
          <a:lstStyle/>
          <a:p>
            <a:r>
              <a:rPr lang="en-AU" i="1" dirty="0"/>
              <a:t>I like to think of STEM as much more than an acronym. STEM really is a philosophy. STEM is a way of thinking about how educators at all levels—including parents—should be helping students integrate knowledge across disciplines, encouraging them to think in a more connected and holistic way. </a:t>
            </a:r>
            <a:r>
              <a:rPr lang="en-AU" sz="1100" dirty="0"/>
              <a:t>(</a:t>
            </a:r>
            <a:r>
              <a:rPr lang="en-AU" sz="1100" dirty="0" err="1"/>
              <a:t>Sneidman</a:t>
            </a:r>
            <a:r>
              <a:rPr lang="en-AU" sz="1100" dirty="0"/>
              <a:t>, 2013)</a:t>
            </a:r>
          </a:p>
          <a:p>
            <a:pPr algn="l"/>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465379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STEM?</a:t>
            </a:r>
          </a:p>
        </p:txBody>
      </p:sp>
      <p:sp>
        <p:nvSpPr>
          <p:cNvPr id="5" name="Subtitle 4"/>
          <p:cNvSpPr>
            <a:spLocks noGrp="1"/>
          </p:cNvSpPr>
          <p:nvPr>
            <p:ph sz="half" idx="1"/>
          </p:nvPr>
        </p:nvSpPr>
        <p:spPr>
          <a:xfrm>
            <a:off x="457200" y="1200151"/>
            <a:ext cx="6563532" cy="3394472"/>
          </a:xfrm>
        </p:spPr>
        <p:txBody>
          <a:bodyPr>
            <a:normAutofit/>
          </a:bodyPr>
          <a:lstStyle/>
          <a:p>
            <a:r>
              <a:rPr lang="en-US" dirty="0"/>
              <a:t>STEM disciplines share a set of foundational processes and practices</a:t>
            </a:r>
          </a:p>
          <a:p>
            <a:r>
              <a:rPr lang="en-US" dirty="0"/>
              <a:t>Many of the central concepts, practices and dispositions of the disciplines build on and are connected to one another</a:t>
            </a:r>
          </a:p>
          <a:p>
            <a:r>
              <a:rPr lang="en-US" dirty="0"/>
              <a:t>But each is distinct, with discipline specific characteristics and knowledge</a:t>
            </a:r>
          </a:p>
          <a:p>
            <a:pPr algn="l"/>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498066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AU" dirty="0"/>
          </a:p>
          <a:p>
            <a:r>
              <a:rPr lang="en-AU" dirty="0"/>
              <a:t>BUT we often don’t make it explicit</a:t>
            </a:r>
          </a:p>
          <a:p>
            <a:endParaRPr lang="en-AU" dirty="0"/>
          </a:p>
          <a:p>
            <a:r>
              <a:rPr lang="en-AU" dirty="0"/>
              <a:t>We need to let children know we are doing STEM </a:t>
            </a:r>
          </a:p>
        </p:txBody>
      </p:sp>
      <p:sp>
        <p:nvSpPr>
          <p:cNvPr id="3" name="Title 2"/>
          <p:cNvSpPr>
            <a:spLocks noGrp="1"/>
          </p:cNvSpPr>
          <p:nvPr>
            <p:ph type="title"/>
          </p:nvPr>
        </p:nvSpPr>
        <p:spPr/>
        <p:txBody>
          <a:bodyPr/>
          <a:lstStyle/>
          <a:p>
            <a:r>
              <a:rPr lang="en-AU" dirty="0"/>
              <a:t>We already do STEM everyday</a:t>
            </a:r>
          </a:p>
        </p:txBody>
      </p:sp>
    </p:spTree>
    <p:extLst>
      <p:ext uri="{BB962C8B-B14F-4D97-AF65-F5344CB8AC3E}">
        <p14:creationId xmlns:p14="http://schemas.microsoft.com/office/powerpoint/2010/main" val="3820854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indent="0">
              <a:buNone/>
            </a:pPr>
            <a:r>
              <a:rPr lang="en-AU" i="1" dirty="0"/>
              <a:t>It would be helpful if both teachers and parents paid equal attention to the naturally occurring mathematical </a:t>
            </a:r>
            <a:r>
              <a:rPr lang="en-AU" i="1" dirty="0" smtClean="0"/>
              <a:t>experiences that </a:t>
            </a:r>
            <a:r>
              <a:rPr lang="en-AU" i="1" dirty="0"/>
              <a:t>children just as regularly encounter [as literacy] </a:t>
            </a:r>
            <a:r>
              <a:rPr lang="en-AU" sz="1200" i="1" dirty="0"/>
              <a:t>(</a:t>
            </a:r>
            <a:r>
              <a:rPr lang="en-AU" sz="1200" i="1" dirty="0" err="1"/>
              <a:t>Tudge</a:t>
            </a:r>
            <a:r>
              <a:rPr lang="en-AU" sz="1200" i="1" dirty="0"/>
              <a:t> &amp; </a:t>
            </a:r>
            <a:r>
              <a:rPr lang="en-AU" sz="1200" i="1" dirty="0" err="1"/>
              <a:t>Doucet</a:t>
            </a:r>
            <a:r>
              <a:rPr lang="en-AU" sz="1200" i="1" dirty="0"/>
              <a:t>, 2004, p. 37)</a:t>
            </a:r>
          </a:p>
          <a:p>
            <a:pPr marL="0" indent="0">
              <a:buNone/>
            </a:pPr>
            <a:endParaRPr lang="en-AU" sz="1200" i="1" dirty="0"/>
          </a:p>
          <a:p>
            <a:pPr marL="0" indent="0">
              <a:buNone/>
            </a:pPr>
            <a:endParaRPr lang="en-AU" sz="1200" dirty="0"/>
          </a:p>
          <a:p>
            <a:pPr marL="0" indent="0">
              <a:buNone/>
            </a:pPr>
            <a:r>
              <a:rPr lang="en-AU" dirty="0"/>
              <a:t>I would argue the same for science and technology</a:t>
            </a:r>
          </a:p>
        </p:txBody>
      </p:sp>
      <p:sp>
        <p:nvSpPr>
          <p:cNvPr id="3" name="Title 2"/>
          <p:cNvSpPr>
            <a:spLocks noGrp="1"/>
          </p:cNvSpPr>
          <p:nvPr>
            <p:ph type="title"/>
          </p:nvPr>
        </p:nvSpPr>
        <p:spPr/>
        <p:txBody>
          <a:bodyPr/>
          <a:lstStyle/>
          <a:p>
            <a:r>
              <a:rPr lang="en-AU" dirty="0"/>
              <a:t>Making STEM explicit</a:t>
            </a:r>
          </a:p>
        </p:txBody>
      </p:sp>
    </p:spTree>
    <p:extLst>
      <p:ext uri="{BB962C8B-B14F-4D97-AF65-F5344CB8AC3E}">
        <p14:creationId xmlns:p14="http://schemas.microsoft.com/office/powerpoint/2010/main" val="733566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84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Early Learning STEM Australia</a:t>
            </a:r>
            <a:endParaRPr lang="en-AU" dirty="0"/>
          </a:p>
        </p:txBody>
      </p:sp>
      <p:sp>
        <p:nvSpPr>
          <p:cNvPr id="3" name="Subtitle 2"/>
          <p:cNvSpPr>
            <a:spLocks noGrp="1"/>
          </p:cNvSpPr>
          <p:nvPr>
            <p:ph type="subTitle" idx="1"/>
          </p:nvPr>
        </p:nvSpPr>
        <p:spPr/>
        <p:txBody>
          <a:bodyPr/>
          <a:lstStyle/>
          <a:p>
            <a:r>
              <a:rPr lang="en-AU" dirty="0" smtClean="0"/>
              <a:t>2018 Pilot Educator workshops </a:t>
            </a:r>
            <a:endParaRPr lang="en-AU"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9667" b="20552"/>
          <a:stretch/>
        </p:blipFill>
        <p:spPr>
          <a:xfrm>
            <a:off x="387348" y="185980"/>
            <a:ext cx="1490666" cy="891152"/>
          </a:xfrm>
          <a:prstGeom prst="rect">
            <a:avLst/>
          </a:prstGeom>
        </p:spPr>
      </p:pic>
      <p:sp>
        <p:nvSpPr>
          <p:cNvPr id="5" name="Rectangle 4"/>
          <p:cNvSpPr/>
          <p:nvPr/>
        </p:nvSpPr>
        <p:spPr>
          <a:xfrm>
            <a:off x="0" y="4928056"/>
            <a:ext cx="9204960" cy="215444"/>
          </a:xfrm>
          <a:prstGeom prst="rect">
            <a:avLst/>
          </a:prstGeom>
        </p:spPr>
        <p:txBody>
          <a:bodyPr wrap="square">
            <a:spAutoFit/>
          </a:bodyPr>
          <a:lstStyle/>
          <a:p>
            <a:r>
              <a:rPr lang="en-AU" sz="800" i="1" dirty="0"/>
              <a:t>ELSA is funded by the Australian Government Department of Education and Training through the National Innovation and Science Agenda</a:t>
            </a:r>
          </a:p>
        </p:txBody>
      </p:sp>
    </p:spTree>
    <p:extLst>
      <p:ext uri="{BB962C8B-B14F-4D97-AF65-F5344CB8AC3E}">
        <p14:creationId xmlns:p14="http://schemas.microsoft.com/office/powerpoint/2010/main" val="1907803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09227" y="1315532"/>
            <a:ext cx="2530793" cy="3394075"/>
          </a:xfrm>
        </p:spPr>
      </p:pic>
      <p:sp>
        <p:nvSpPr>
          <p:cNvPr id="3" name="Title 2"/>
          <p:cNvSpPr>
            <a:spLocks noGrp="1"/>
          </p:cNvSpPr>
          <p:nvPr>
            <p:ph type="title"/>
          </p:nvPr>
        </p:nvSpPr>
        <p:spPr/>
        <p:txBody>
          <a:bodyPr/>
          <a:lstStyle/>
          <a:p>
            <a:r>
              <a:rPr lang="en-AU" dirty="0"/>
              <a:t>Making STEM more explicit</a:t>
            </a:r>
          </a:p>
        </p:txBody>
      </p:sp>
      <p:sp>
        <p:nvSpPr>
          <p:cNvPr id="6" name="TextBox 5"/>
          <p:cNvSpPr txBox="1"/>
          <p:nvPr/>
        </p:nvSpPr>
        <p:spPr>
          <a:xfrm>
            <a:off x="2619538" y="1170177"/>
            <a:ext cx="4795805" cy="3539430"/>
          </a:xfrm>
          <a:prstGeom prst="rect">
            <a:avLst/>
          </a:prstGeom>
          <a:noFill/>
        </p:spPr>
        <p:txBody>
          <a:bodyPr wrap="square" rtlCol="0">
            <a:spAutoFit/>
          </a:bodyPr>
          <a:lstStyle/>
          <a:p>
            <a:r>
              <a:rPr lang="en-AU" sz="2800" dirty="0"/>
              <a:t>Children won’t consider the relationship between the amount of water/sand and how fast the wheel spins unless an adult stimulates this thinking. </a:t>
            </a:r>
          </a:p>
          <a:p>
            <a:endParaRPr lang="en-AU" sz="2800" dirty="0"/>
          </a:p>
          <a:p>
            <a:r>
              <a:rPr lang="en-AU" sz="2800" dirty="0"/>
              <a:t>We can ask, “How can we make the water/sand go slowly?”</a:t>
            </a:r>
          </a:p>
        </p:txBody>
      </p:sp>
      <p:pic>
        <p:nvPicPr>
          <p:cNvPr id="2" name="Picture 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57200" y="4709607"/>
            <a:ext cx="840795" cy="330412"/>
          </a:xfrm>
          <a:prstGeom prst="rect">
            <a:avLst/>
          </a:prstGeom>
        </p:spPr>
      </p:pic>
    </p:spTree>
    <p:extLst>
      <p:ext uri="{BB962C8B-B14F-4D97-AF65-F5344CB8AC3E}">
        <p14:creationId xmlns:p14="http://schemas.microsoft.com/office/powerpoint/2010/main" val="3437916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1200151"/>
            <a:ext cx="3641614" cy="3394472"/>
          </a:xfrm>
        </p:spPr>
        <p:txBody>
          <a:bodyPr>
            <a:normAutofit/>
          </a:bodyPr>
          <a:lstStyle/>
          <a:p>
            <a:pPr marL="0" indent="0">
              <a:buNone/>
            </a:pPr>
            <a:r>
              <a:rPr lang="en-AU" dirty="0"/>
              <a:t>When children build block structures they need to know that this is also what engineers and architects do</a:t>
            </a:r>
          </a:p>
        </p:txBody>
      </p:sp>
      <p:sp>
        <p:nvSpPr>
          <p:cNvPr id="5" name="Title 2"/>
          <p:cNvSpPr>
            <a:spLocks noGrp="1"/>
          </p:cNvSpPr>
          <p:nvPr>
            <p:ph type="title"/>
          </p:nvPr>
        </p:nvSpPr>
        <p:spPr/>
        <p:txBody>
          <a:bodyPr/>
          <a:lstStyle/>
          <a:p>
            <a:r>
              <a:rPr lang="en-AU" dirty="0"/>
              <a:t>Making STEM more explicit</a:t>
            </a:r>
          </a:p>
        </p:txBody>
      </p:sp>
      <p:pic>
        <p:nvPicPr>
          <p:cNvPr id="1026" name="Picture 2" descr="Engineering projects for kids - castles in the block cent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67117" y="1200151"/>
            <a:ext cx="3052129" cy="305212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4667117" y="4437717"/>
            <a:ext cx="3153241" cy="400110"/>
          </a:xfrm>
          <a:prstGeom prst="rect">
            <a:avLst/>
          </a:prstGeom>
          <a:noFill/>
        </p:spPr>
        <p:txBody>
          <a:bodyPr wrap="square" rtlCol="0">
            <a:spAutoFit/>
          </a:bodyPr>
          <a:lstStyle/>
          <a:p>
            <a:r>
              <a:rPr lang="en-AU" sz="1000" dirty="0"/>
              <a:t>http://fun-a-day.com/engineering-projects-for-kids-castles-in-the-block-center/</a:t>
            </a:r>
          </a:p>
        </p:txBody>
      </p:sp>
      <p:pic>
        <p:nvPicPr>
          <p:cNvPr id="7" name="Picture 6"/>
          <p:cNvPicPr>
            <a:picLocks noChangeAspect="1"/>
          </p:cNvPicPr>
          <p:nvPr/>
        </p:nvPicPr>
        <p:blipFill>
          <a:blip r:embed="rId4"/>
          <a:stretch>
            <a:fillRect/>
          </a:stretch>
        </p:blipFill>
        <p:spPr>
          <a:xfrm>
            <a:off x="457200" y="4731545"/>
            <a:ext cx="841321" cy="335309"/>
          </a:xfrm>
          <a:prstGeom prst="rect">
            <a:avLst/>
          </a:prstGeom>
        </p:spPr>
      </p:pic>
    </p:spTree>
    <p:extLst>
      <p:ext uri="{BB962C8B-B14F-4D97-AF65-F5344CB8AC3E}">
        <p14:creationId xmlns:p14="http://schemas.microsoft.com/office/powerpoint/2010/main" val="1605623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0151"/>
            <a:ext cx="4920495" cy="3394472"/>
          </a:xfrm>
        </p:spPr>
        <p:txBody>
          <a:bodyPr/>
          <a:lstStyle/>
          <a:p>
            <a:pPr marL="0" indent="0">
              <a:buNone/>
            </a:pPr>
            <a:r>
              <a:rPr lang="en-AU" dirty="0"/>
              <a:t>When children argue over food rather than saying “I gave you both 5 grapes,” </a:t>
            </a:r>
            <a:r>
              <a:rPr lang="en-AU" dirty="0" smtClean="0"/>
              <a:t/>
            </a:r>
            <a:br>
              <a:rPr lang="en-AU" dirty="0" smtClean="0"/>
            </a:br>
            <a:r>
              <a:rPr lang="en-AU" dirty="0" smtClean="0"/>
              <a:t>ask </a:t>
            </a:r>
            <a:r>
              <a:rPr lang="en-AU" dirty="0"/>
              <a:t>them how they could figure out if they have the same amount.</a:t>
            </a:r>
          </a:p>
        </p:txBody>
      </p:sp>
      <p:sp>
        <p:nvSpPr>
          <p:cNvPr id="5" name="Title 2"/>
          <p:cNvSpPr>
            <a:spLocks noGrp="1"/>
          </p:cNvSpPr>
          <p:nvPr>
            <p:ph type="title"/>
          </p:nvPr>
        </p:nvSpPr>
        <p:spPr/>
        <p:txBody>
          <a:bodyPr/>
          <a:lstStyle/>
          <a:p>
            <a:r>
              <a:rPr lang="en-AU" dirty="0"/>
              <a:t>Making STEM explicit</a:t>
            </a:r>
          </a:p>
        </p:txBody>
      </p:sp>
      <p:pic>
        <p:nvPicPr>
          <p:cNvPr id="8" name="Picture 7"/>
          <p:cNvPicPr>
            <a:picLocks noChangeAspect="1"/>
          </p:cNvPicPr>
          <p:nvPr/>
        </p:nvPicPr>
        <p:blipFill>
          <a:blip r:embed="rId2"/>
          <a:stretch>
            <a:fillRect/>
          </a:stretch>
        </p:blipFill>
        <p:spPr>
          <a:xfrm>
            <a:off x="457200" y="4594623"/>
            <a:ext cx="841321" cy="335309"/>
          </a:xfrm>
          <a:prstGeom prst="rect">
            <a:avLst/>
          </a:prstGeom>
        </p:spPr>
      </p:pic>
      <p:pic>
        <p:nvPicPr>
          <p:cNvPr id="9" name="Picture 8"/>
          <p:cNvPicPr>
            <a:picLocks noChangeAspect="1"/>
          </p:cNvPicPr>
          <p:nvPr/>
        </p:nvPicPr>
        <p:blipFill>
          <a:blip r:embed="rId3"/>
          <a:stretch>
            <a:fillRect/>
          </a:stretch>
        </p:blipFill>
        <p:spPr>
          <a:xfrm>
            <a:off x="5236933" y="1496291"/>
            <a:ext cx="2829757" cy="1884983"/>
          </a:xfrm>
          <a:prstGeom prst="rect">
            <a:avLst/>
          </a:prstGeom>
        </p:spPr>
      </p:pic>
      <p:sp>
        <p:nvSpPr>
          <p:cNvPr id="10" name="TextBox 9"/>
          <p:cNvSpPr txBox="1"/>
          <p:nvPr/>
        </p:nvSpPr>
        <p:spPr>
          <a:xfrm>
            <a:off x="5697541" y="3624262"/>
            <a:ext cx="2564157" cy="553998"/>
          </a:xfrm>
          <a:prstGeom prst="rect">
            <a:avLst/>
          </a:prstGeom>
          <a:noFill/>
        </p:spPr>
        <p:txBody>
          <a:bodyPr wrap="square" rtlCol="0">
            <a:spAutoFit/>
          </a:bodyPr>
          <a:lstStyle/>
          <a:p>
            <a:r>
              <a:rPr lang="en-AU" sz="1000" dirty="0"/>
              <a:t>https://www.chowhound.com/food-news/80652/how-many-fruits-and-vegetables-should-i-eat-a-visual-guide/</a:t>
            </a:r>
          </a:p>
        </p:txBody>
      </p:sp>
    </p:spTree>
    <p:extLst>
      <p:ext uri="{BB962C8B-B14F-4D97-AF65-F5344CB8AC3E}">
        <p14:creationId xmlns:p14="http://schemas.microsoft.com/office/powerpoint/2010/main" val="1911230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AU" dirty="0"/>
              <a:t>It is likely that 75 per cent of future jobs will require mathematics, analytical thinking, reasoning and problem-solving skills (Australian Industry Group, 2013). </a:t>
            </a:r>
            <a:endParaRPr lang="en-US" dirty="0"/>
          </a:p>
        </p:txBody>
      </p:sp>
      <p:sp>
        <p:nvSpPr>
          <p:cNvPr id="3" name="Title 2"/>
          <p:cNvSpPr>
            <a:spLocks noGrp="1"/>
          </p:cNvSpPr>
          <p:nvPr>
            <p:ph type="title"/>
          </p:nvPr>
        </p:nvSpPr>
        <p:spPr/>
        <p:txBody>
          <a:bodyPr/>
          <a:lstStyle/>
          <a:p>
            <a:r>
              <a:rPr lang="en-US" dirty="0" smtClean="0"/>
              <a:t>Why is STEM so important</a:t>
            </a:r>
            <a:endParaRPr lang="en-US" dirty="0"/>
          </a:p>
        </p:txBody>
      </p:sp>
    </p:spTree>
    <p:extLst>
      <p:ext uri="{BB962C8B-B14F-4D97-AF65-F5344CB8AC3E}">
        <p14:creationId xmlns:p14="http://schemas.microsoft.com/office/powerpoint/2010/main" val="3149874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729" y="1211120"/>
            <a:ext cx="7609490" cy="2537221"/>
          </a:xfrm>
        </p:spPr>
        <p:txBody>
          <a:bodyPr>
            <a:normAutofit/>
          </a:bodyPr>
          <a:lstStyle/>
          <a:p>
            <a:pPr algn="ctr"/>
            <a:r>
              <a:rPr lang="en-AU" dirty="0"/>
              <a:t>Now we </a:t>
            </a:r>
            <a:r>
              <a:rPr lang="en-AU" dirty="0" smtClean="0"/>
              <a:t>have recapped what </a:t>
            </a:r>
            <a:r>
              <a:rPr lang="en-AU" dirty="0"/>
              <a:t>STEM </a:t>
            </a:r>
            <a:r>
              <a:rPr lang="en-AU" dirty="0" smtClean="0"/>
              <a:t>is and why it’s important  </a:t>
            </a:r>
            <a:r>
              <a:rPr lang="en-AU" dirty="0"/>
              <a:t>– </a:t>
            </a:r>
            <a:br>
              <a:rPr lang="en-AU" dirty="0"/>
            </a:br>
            <a:r>
              <a:rPr lang="en-AU" dirty="0" smtClean="0"/>
              <a:t/>
            </a:r>
            <a:br>
              <a:rPr lang="en-AU" dirty="0" smtClean="0"/>
            </a:br>
            <a:r>
              <a:rPr lang="en-AU" dirty="0" smtClean="0"/>
              <a:t>Why </a:t>
            </a:r>
            <a:r>
              <a:rPr lang="en-AU" dirty="0"/>
              <a:t>STEM in the early years?</a:t>
            </a:r>
          </a:p>
        </p:txBody>
      </p:sp>
    </p:spTree>
    <p:extLst>
      <p:ext uri="{BB962C8B-B14F-4D97-AF65-F5344CB8AC3E}">
        <p14:creationId xmlns:p14="http://schemas.microsoft.com/office/powerpoint/2010/main" val="4463948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8711" y="1298125"/>
            <a:ext cx="7510229" cy="3394472"/>
          </a:xfrm>
        </p:spPr>
        <p:txBody>
          <a:bodyPr>
            <a:normAutofit/>
          </a:bodyPr>
          <a:lstStyle/>
          <a:p>
            <a:r>
              <a:rPr lang="en-US" dirty="0"/>
              <a:t>Early investments in STEM pay off</a:t>
            </a:r>
          </a:p>
          <a:p>
            <a:r>
              <a:rPr lang="en-US" dirty="0"/>
              <a:t>Children’s attitudes about STEM and about themselves as STEM learners are formed early</a:t>
            </a:r>
          </a:p>
        </p:txBody>
      </p:sp>
      <p:sp>
        <p:nvSpPr>
          <p:cNvPr id="3" name="Title 2"/>
          <p:cNvSpPr>
            <a:spLocks noGrp="1"/>
          </p:cNvSpPr>
          <p:nvPr>
            <p:ph type="title"/>
          </p:nvPr>
        </p:nvSpPr>
        <p:spPr/>
        <p:txBody>
          <a:bodyPr>
            <a:normAutofit fontScale="90000"/>
          </a:bodyPr>
          <a:lstStyle/>
          <a:p>
            <a:r>
              <a:rPr lang="en-US" dirty="0"/>
              <a:t>Why focus on STEM in the early years</a:t>
            </a:r>
          </a:p>
        </p:txBody>
      </p:sp>
      <p:pic>
        <p:nvPicPr>
          <p:cNvPr id="7" name="Picture 6"/>
          <p:cNvPicPr>
            <a:picLocks noChangeAspect="1"/>
          </p:cNvPicPr>
          <p:nvPr/>
        </p:nvPicPr>
        <p:blipFill>
          <a:blip r:embed="rId3"/>
          <a:stretch>
            <a:fillRect/>
          </a:stretch>
        </p:blipFill>
        <p:spPr>
          <a:xfrm>
            <a:off x="848043" y="4768692"/>
            <a:ext cx="1079086" cy="188992"/>
          </a:xfrm>
          <a:prstGeom prst="rect">
            <a:avLst/>
          </a:prstGeom>
        </p:spPr>
      </p:pic>
    </p:spTree>
    <p:extLst>
      <p:ext uri="{BB962C8B-B14F-4D97-AF65-F5344CB8AC3E}">
        <p14:creationId xmlns:p14="http://schemas.microsoft.com/office/powerpoint/2010/main" val="1398570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Early </a:t>
            </a:r>
            <a:r>
              <a:rPr lang="en-US" dirty="0" smtClean="0"/>
              <a:t>numeracy achievement </a:t>
            </a:r>
            <a:r>
              <a:rPr lang="en-US" dirty="0"/>
              <a:t>in </a:t>
            </a:r>
            <a:r>
              <a:rPr lang="en-US" dirty="0" smtClean="0"/>
              <a:t>Foundation is </a:t>
            </a:r>
            <a:r>
              <a:rPr lang="en-US" dirty="0"/>
              <a:t>a better predictor of </a:t>
            </a:r>
            <a:r>
              <a:rPr lang="en-US" dirty="0" smtClean="0"/>
              <a:t>later </a:t>
            </a:r>
            <a:r>
              <a:rPr lang="en-US" smtClean="0"/>
              <a:t>school success than </a:t>
            </a:r>
            <a:r>
              <a:rPr lang="en-US" dirty="0"/>
              <a:t>early literacy ability and social-emotional skills </a:t>
            </a:r>
            <a:r>
              <a:rPr lang="en-US" sz="1800" dirty="0"/>
              <a:t>(Duncan et al., 2007)</a:t>
            </a:r>
          </a:p>
        </p:txBody>
      </p:sp>
      <p:sp>
        <p:nvSpPr>
          <p:cNvPr id="3" name="Title 2"/>
          <p:cNvSpPr>
            <a:spLocks noGrp="1"/>
          </p:cNvSpPr>
          <p:nvPr>
            <p:ph type="title"/>
          </p:nvPr>
        </p:nvSpPr>
        <p:spPr/>
        <p:txBody>
          <a:bodyPr/>
          <a:lstStyle/>
          <a:p>
            <a:r>
              <a:rPr lang="en-US" dirty="0" smtClean="0"/>
              <a:t>Early STEM matters</a:t>
            </a:r>
            <a:endParaRPr lang="en-US" dirty="0"/>
          </a:p>
        </p:txBody>
      </p:sp>
    </p:spTree>
    <p:extLst>
      <p:ext uri="{BB962C8B-B14F-4D97-AF65-F5344CB8AC3E}">
        <p14:creationId xmlns:p14="http://schemas.microsoft.com/office/powerpoint/2010/main" val="15721460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Children from different SES backgrounds enter F</a:t>
            </a:r>
            <a:r>
              <a:rPr lang="en-US" dirty="0" smtClean="0"/>
              <a:t>oundation with </a:t>
            </a:r>
            <a:r>
              <a:rPr lang="en-US" dirty="0"/>
              <a:t>large differences in </a:t>
            </a:r>
            <a:r>
              <a:rPr lang="en-US" dirty="0" smtClean="0"/>
              <a:t>STEM experiences and understandings and </a:t>
            </a:r>
            <a:r>
              <a:rPr lang="en-US" dirty="0"/>
              <a:t>these differences tend to persist and grow over time</a:t>
            </a:r>
          </a:p>
          <a:p>
            <a:r>
              <a:rPr lang="en-US" dirty="0"/>
              <a:t>Early STEM experiences can </a:t>
            </a:r>
            <a:r>
              <a:rPr lang="en-US" dirty="0" smtClean="0"/>
              <a:t>help lessen </a:t>
            </a:r>
            <a:r>
              <a:rPr lang="en-US" dirty="0"/>
              <a:t>these gaps</a:t>
            </a:r>
          </a:p>
        </p:txBody>
      </p:sp>
      <p:sp>
        <p:nvSpPr>
          <p:cNvPr id="3" name="Title 2"/>
          <p:cNvSpPr>
            <a:spLocks noGrp="1"/>
          </p:cNvSpPr>
          <p:nvPr>
            <p:ph type="title"/>
          </p:nvPr>
        </p:nvSpPr>
        <p:spPr/>
        <p:txBody>
          <a:bodyPr/>
          <a:lstStyle/>
          <a:p>
            <a:r>
              <a:rPr lang="en-US" dirty="0"/>
              <a:t>Closing the gap</a:t>
            </a:r>
          </a:p>
        </p:txBody>
      </p:sp>
      <p:pic>
        <p:nvPicPr>
          <p:cNvPr id="4" name="Picture 3"/>
          <p:cNvPicPr>
            <a:picLocks noChangeAspect="1"/>
          </p:cNvPicPr>
          <p:nvPr/>
        </p:nvPicPr>
        <p:blipFill>
          <a:blip r:embed="rId2"/>
          <a:stretch>
            <a:fillRect/>
          </a:stretch>
        </p:blipFill>
        <p:spPr>
          <a:xfrm>
            <a:off x="918381" y="4731545"/>
            <a:ext cx="1079086" cy="188992"/>
          </a:xfrm>
          <a:prstGeom prst="rect">
            <a:avLst/>
          </a:prstGeom>
        </p:spPr>
      </p:pic>
    </p:spTree>
    <p:extLst>
      <p:ext uri="{BB962C8B-B14F-4D97-AF65-F5344CB8AC3E}">
        <p14:creationId xmlns:p14="http://schemas.microsoft.com/office/powerpoint/2010/main" val="4206427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00151"/>
            <a:ext cx="4057250" cy="3394472"/>
          </a:xfrm>
        </p:spPr>
        <p:txBody>
          <a:bodyPr/>
          <a:lstStyle/>
          <a:p>
            <a:r>
              <a:rPr lang="en-US" dirty="0"/>
              <a:t>Just like language and literacy, STEM education should start early in order to </a:t>
            </a:r>
            <a:r>
              <a:rPr lang="en-US" dirty="0" err="1" smtClean="0"/>
              <a:t>maximise</a:t>
            </a:r>
            <a:r>
              <a:rPr lang="en-US" dirty="0" smtClean="0"/>
              <a:t> </a:t>
            </a:r>
            <a:r>
              <a:rPr lang="en-US" dirty="0"/>
              <a:t>its benefits and effectiveness. </a:t>
            </a:r>
          </a:p>
          <a:p>
            <a:endParaRPr lang="en-US" dirty="0"/>
          </a:p>
        </p:txBody>
      </p:sp>
      <p:sp>
        <p:nvSpPr>
          <p:cNvPr id="4" name="Title 3"/>
          <p:cNvSpPr>
            <a:spLocks noGrp="1"/>
          </p:cNvSpPr>
          <p:nvPr>
            <p:ph type="title"/>
          </p:nvPr>
        </p:nvSpPr>
        <p:spPr/>
        <p:txBody>
          <a:bodyPr/>
          <a:lstStyle/>
          <a:p>
            <a:r>
              <a:rPr lang="en-US" dirty="0"/>
              <a:t>Why STEM in early childhood</a:t>
            </a:r>
          </a:p>
        </p:txBody>
      </p:sp>
      <p:pic>
        <p:nvPicPr>
          <p:cNvPr id="6" name="Picture 5"/>
          <p:cNvPicPr>
            <a:picLocks noChangeAspect="1"/>
          </p:cNvPicPr>
          <p:nvPr/>
        </p:nvPicPr>
        <p:blipFill>
          <a:blip r:embed="rId2"/>
          <a:stretch>
            <a:fillRect/>
          </a:stretch>
        </p:blipFill>
        <p:spPr>
          <a:xfrm>
            <a:off x="880015" y="4637049"/>
            <a:ext cx="1079086" cy="188992"/>
          </a:xfrm>
          <a:prstGeom prst="rect">
            <a:avLst/>
          </a:prstGeom>
        </p:spPr>
      </p:pic>
      <p:pic>
        <p:nvPicPr>
          <p:cNvPr id="9" name="Picture 8"/>
          <p:cNvPicPr>
            <a:picLocks noChangeAspect="1"/>
          </p:cNvPicPr>
          <p:nvPr/>
        </p:nvPicPr>
        <p:blipFill>
          <a:blip r:embed="rId3"/>
          <a:stretch>
            <a:fillRect/>
          </a:stretch>
        </p:blipFill>
        <p:spPr>
          <a:xfrm>
            <a:off x="4834171" y="1256501"/>
            <a:ext cx="3008568" cy="3008568"/>
          </a:xfrm>
          <a:prstGeom prst="rect">
            <a:avLst/>
          </a:prstGeom>
        </p:spPr>
      </p:pic>
      <p:sp>
        <p:nvSpPr>
          <p:cNvPr id="10" name="TextBox 9"/>
          <p:cNvSpPr txBox="1"/>
          <p:nvPr/>
        </p:nvSpPr>
        <p:spPr>
          <a:xfrm>
            <a:off x="5101537" y="4265069"/>
            <a:ext cx="2514200" cy="369332"/>
          </a:xfrm>
          <a:prstGeom prst="rect">
            <a:avLst/>
          </a:prstGeom>
          <a:noFill/>
        </p:spPr>
        <p:txBody>
          <a:bodyPr wrap="square" rtlCol="0">
            <a:spAutoFit/>
          </a:bodyPr>
          <a:lstStyle/>
          <a:p>
            <a:r>
              <a:rPr lang="en-AU" sz="900" dirty="0">
                <a:hlinkClick r:id="rId4"/>
              </a:rPr>
              <a:t>http://www1.nyc.gov/site/talktoyourbaby/index.page</a:t>
            </a:r>
            <a:r>
              <a:rPr lang="en-AU" sz="900" dirty="0"/>
              <a:t> New York City - Talk to your baby. </a:t>
            </a:r>
          </a:p>
        </p:txBody>
      </p:sp>
    </p:spTree>
    <p:extLst>
      <p:ext uri="{BB962C8B-B14F-4D97-AF65-F5344CB8AC3E}">
        <p14:creationId xmlns:p14="http://schemas.microsoft.com/office/powerpoint/2010/main" val="2271047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70523"/>
            <a:ext cx="3024069" cy="3394472"/>
          </a:xfrm>
        </p:spPr>
        <p:txBody>
          <a:bodyPr/>
          <a:lstStyle/>
          <a:p>
            <a:pPr marL="0" indent="0">
              <a:buNone/>
            </a:pPr>
            <a:r>
              <a:rPr lang="en-AU" dirty="0" smtClean="0"/>
              <a:t>Adult’s </a:t>
            </a:r>
            <a:r>
              <a:rPr lang="en-AU" dirty="0"/>
              <a:t>beliefs about STEM affect children’s beliefs about STEM  </a:t>
            </a:r>
          </a:p>
        </p:txBody>
      </p:sp>
      <p:sp>
        <p:nvSpPr>
          <p:cNvPr id="3" name="Title 2"/>
          <p:cNvSpPr>
            <a:spLocks noGrp="1"/>
          </p:cNvSpPr>
          <p:nvPr>
            <p:ph type="title"/>
          </p:nvPr>
        </p:nvSpPr>
        <p:spPr/>
        <p:txBody>
          <a:bodyPr/>
          <a:lstStyle/>
          <a:p>
            <a:r>
              <a:rPr lang="en-AU" dirty="0"/>
              <a:t>Beliefs about STEM</a:t>
            </a:r>
          </a:p>
        </p:txBody>
      </p:sp>
      <p:pic>
        <p:nvPicPr>
          <p:cNvPr id="5" name="Picture 4" descr="o-WOMEN-ENGINEER-facebook.jpg"/>
          <p:cNvPicPr>
            <a:picLocks noChangeAspect="1"/>
          </p:cNvPicPr>
          <p:nvPr/>
        </p:nvPicPr>
        <p:blipFill rotWithShape="1">
          <a:blip r:embed="rId2">
            <a:extLst>
              <a:ext uri="{28A0092B-C50C-407E-A947-70E740481C1C}">
                <a14:useLocalDpi xmlns:a14="http://schemas.microsoft.com/office/drawing/2010/main" val="0"/>
              </a:ext>
            </a:extLst>
          </a:blip>
          <a:srcRect l="34526"/>
          <a:stretch/>
        </p:blipFill>
        <p:spPr>
          <a:xfrm>
            <a:off x="3594665" y="1653688"/>
            <a:ext cx="3470032" cy="2649917"/>
          </a:xfrm>
          <a:prstGeom prst="rect">
            <a:avLst/>
          </a:prstGeom>
        </p:spPr>
      </p:pic>
    </p:spTree>
    <p:extLst>
      <p:ext uri="{BB962C8B-B14F-4D97-AF65-F5344CB8AC3E}">
        <p14:creationId xmlns:p14="http://schemas.microsoft.com/office/powerpoint/2010/main" val="4984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80800" y="985638"/>
            <a:ext cx="7772400" cy="1102519"/>
          </a:xfrm>
        </p:spPr>
        <p:txBody>
          <a:bodyPr/>
          <a:lstStyle/>
          <a:p>
            <a:r>
              <a:rPr lang="en-US" dirty="0" smtClean="0"/>
              <a:t>Welcome to the ELSA Pilot </a:t>
            </a:r>
            <a:endParaRPr lang="en-US" dirty="0"/>
          </a:p>
        </p:txBody>
      </p:sp>
      <p:sp>
        <p:nvSpPr>
          <p:cNvPr id="5" name="Subtitle 4"/>
          <p:cNvSpPr>
            <a:spLocks noGrp="1"/>
          </p:cNvSpPr>
          <p:nvPr>
            <p:ph type="subTitle" idx="1"/>
          </p:nvPr>
        </p:nvSpPr>
        <p:spPr/>
        <p:txBody>
          <a:bodyPr/>
          <a:lstStyle/>
          <a:p>
            <a:r>
              <a:rPr lang="en-AU" dirty="0" smtClean="0"/>
              <a:t>Housekeeping</a:t>
            </a:r>
            <a:endParaRPr lang="en-AU"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42681100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35141" t="1501" r="921" b="15257"/>
          <a:stretch/>
        </p:blipFill>
        <p:spPr>
          <a:xfrm>
            <a:off x="559348" y="1256426"/>
            <a:ext cx="7272383" cy="3120129"/>
          </a:xfrm>
          <a:prstGeom prst="rect">
            <a:avLst/>
          </a:prstGeom>
        </p:spPr>
      </p:pic>
      <p:sp>
        <p:nvSpPr>
          <p:cNvPr id="3" name="Title 2"/>
          <p:cNvSpPr>
            <a:spLocks noGrp="1"/>
          </p:cNvSpPr>
          <p:nvPr>
            <p:ph type="title"/>
          </p:nvPr>
        </p:nvSpPr>
        <p:spPr/>
        <p:txBody>
          <a:bodyPr>
            <a:normAutofit fontScale="90000"/>
          </a:bodyPr>
          <a:lstStyle/>
          <a:p>
            <a:r>
              <a:rPr lang="en-AU" dirty="0"/>
              <a:t>Social norms about science and maths compared to literacy</a:t>
            </a:r>
          </a:p>
        </p:txBody>
      </p:sp>
      <p:sp>
        <p:nvSpPr>
          <p:cNvPr id="6" name="TextBox 5"/>
          <p:cNvSpPr txBox="1"/>
          <p:nvPr/>
        </p:nvSpPr>
        <p:spPr>
          <a:xfrm>
            <a:off x="753856" y="4490189"/>
            <a:ext cx="695921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a:ea typeface="+mn-ea"/>
                <a:cs typeface="+mn-cs"/>
              </a:rPr>
              <a:t>University of Oxford's Professor for Public Understanding of Science 1995 - 2008</a:t>
            </a:r>
          </a:p>
        </p:txBody>
      </p:sp>
    </p:spTree>
    <p:extLst>
      <p:ext uri="{BB962C8B-B14F-4D97-AF65-F5344CB8AC3E}">
        <p14:creationId xmlns:p14="http://schemas.microsoft.com/office/powerpoint/2010/main" val="21133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AU" dirty="0"/>
              <a:t>The movement to get parents and educators to develop children’s literacy skills before school has been very successful</a:t>
            </a:r>
          </a:p>
          <a:p>
            <a:r>
              <a:rPr lang="en-AU" dirty="0"/>
              <a:t>We need the same for STEM</a:t>
            </a:r>
          </a:p>
        </p:txBody>
      </p:sp>
      <p:sp>
        <p:nvSpPr>
          <p:cNvPr id="3" name="Title 2"/>
          <p:cNvSpPr>
            <a:spLocks noGrp="1"/>
          </p:cNvSpPr>
          <p:nvPr>
            <p:ph type="title"/>
          </p:nvPr>
        </p:nvSpPr>
        <p:spPr/>
        <p:txBody>
          <a:bodyPr/>
          <a:lstStyle/>
          <a:p>
            <a:r>
              <a:rPr lang="en-AU" dirty="0"/>
              <a:t>STEM as important as literacy</a:t>
            </a:r>
          </a:p>
        </p:txBody>
      </p:sp>
    </p:spTree>
    <p:extLst>
      <p:ext uri="{BB962C8B-B14F-4D97-AF65-F5344CB8AC3E}">
        <p14:creationId xmlns:p14="http://schemas.microsoft.com/office/powerpoint/2010/main" val="1029949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AU" dirty="0"/>
              <a:t>Young children are powerful thinkers </a:t>
            </a:r>
          </a:p>
          <a:p>
            <a:r>
              <a:rPr lang="en-AU" dirty="0"/>
              <a:t>We often underestimate what young children can do </a:t>
            </a:r>
          </a:p>
          <a:p>
            <a:r>
              <a:rPr lang="en-AU" dirty="0"/>
              <a:t>In some </a:t>
            </a:r>
            <a:r>
              <a:rPr lang="en-AU"/>
              <a:t>ways </a:t>
            </a:r>
            <a:r>
              <a:rPr lang="en-AU" smtClean="0"/>
              <a:t>developmental </a:t>
            </a:r>
            <a:r>
              <a:rPr lang="en-AU" dirty="0"/>
              <a:t>theories have limited our vision of what children are capable of doing and understanding</a:t>
            </a:r>
          </a:p>
        </p:txBody>
      </p:sp>
      <p:sp>
        <p:nvSpPr>
          <p:cNvPr id="3" name="Title 2"/>
          <p:cNvSpPr>
            <a:spLocks noGrp="1"/>
          </p:cNvSpPr>
          <p:nvPr>
            <p:ph type="title"/>
          </p:nvPr>
        </p:nvSpPr>
        <p:spPr/>
        <p:txBody>
          <a:bodyPr>
            <a:normAutofit fontScale="90000"/>
          </a:bodyPr>
          <a:lstStyle/>
          <a:p>
            <a:r>
              <a:rPr lang="en-AU" dirty="0"/>
              <a:t>Children as capable STEM learners</a:t>
            </a:r>
          </a:p>
        </p:txBody>
      </p:sp>
    </p:spTree>
    <p:extLst>
      <p:ext uri="{BB962C8B-B14F-4D97-AF65-F5344CB8AC3E}">
        <p14:creationId xmlns:p14="http://schemas.microsoft.com/office/powerpoint/2010/main" val="16379087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03660" y="1414941"/>
            <a:ext cx="7772400" cy="1102519"/>
          </a:xfrm>
        </p:spPr>
        <p:txBody>
          <a:bodyPr>
            <a:normAutofit/>
          </a:bodyPr>
          <a:lstStyle/>
          <a:p>
            <a:r>
              <a:rPr lang="en-US" smtClean="0"/>
              <a:t>Spatial Reasoning</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3642939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18 at 3.46.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51" y="0"/>
            <a:ext cx="8838543" cy="5143500"/>
          </a:xfrm>
          <a:prstGeom prst="rect">
            <a:avLst/>
          </a:prstGeom>
        </p:spPr>
      </p:pic>
    </p:spTree>
    <p:extLst>
      <p:ext uri="{BB962C8B-B14F-4D97-AF65-F5344CB8AC3E}">
        <p14:creationId xmlns:p14="http://schemas.microsoft.com/office/powerpoint/2010/main" val="188648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3" y="205979"/>
            <a:ext cx="7338057"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rgbClr val="009EDD"/>
                </a:solidFill>
                <a:latin typeface="+mj-lt"/>
                <a:ea typeface="+mj-ea"/>
                <a:cs typeface="+mj-cs"/>
              </a:defRPr>
            </a:lvl1pPr>
          </a:lstStyle>
          <a:p>
            <a:r>
              <a:rPr lang="en-AU" sz="4400" dirty="0" smtClean="0"/>
              <a:t>Spatial reasoning and ELSA</a:t>
            </a:r>
            <a:endParaRPr lang="en-AU" sz="4400" dirty="0"/>
          </a:p>
        </p:txBody>
      </p:sp>
      <p:sp>
        <p:nvSpPr>
          <p:cNvPr id="5" name="Content Placeholder 1"/>
          <p:cNvSpPr txBox="1">
            <a:spLocks/>
          </p:cNvSpPr>
          <p:nvPr/>
        </p:nvSpPr>
        <p:spPr>
          <a:xfrm>
            <a:off x="457203" y="1177290"/>
            <a:ext cx="7578087" cy="372594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rgbClr val="000000"/>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charset="0"/>
              <a:buChar char="•"/>
            </a:pPr>
            <a:r>
              <a:rPr lang="en-AU" dirty="0" smtClean="0"/>
              <a:t>The central focus of Apps 1 and 2</a:t>
            </a:r>
          </a:p>
          <a:p>
            <a:pPr marL="457200" indent="-457200" algn="l">
              <a:buFont typeface="Arial" charset="0"/>
              <a:buChar char="•"/>
            </a:pPr>
            <a:r>
              <a:rPr lang="en-AU" dirty="0" smtClean="0"/>
              <a:t>Helps us understand and interpret our spatial world</a:t>
            </a:r>
          </a:p>
          <a:p>
            <a:pPr marL="457200" indent="-457200" algn="l">
              <a:buFont typeface="Arial" charset="0"/>
              <a:buChar char="•"/>
            </a:pPr>
            <a:r>
              <a:rPr lang="en-AU" dirty="0" smtClean="0"/>
              <a:t>Is critical </a:t>
            </a:r>
            <a:r>
              <a:rPr lang="en-AU" i="1" dirty="0" smtClean="0"/>
              <a:t>beyond</a:t>
            </a:r>
            <a:r>
              <a:rPr lang="en-AU" dirty="0" smtClean="0"/>
              <a:t> STEM </a:t>
            </a:r>
          </a:p>
          <a:p>
            <a:pPr marL="457200" indent="-457200" algn="l">
              <a:buFont typeface="Arial" charset="0"/>
              <a:buChar char="•"/>
            </a:pPr>
            <a:r>
              <a:rPr lang="en-AU" dirty="0" smtClean="0"/>
              <a:t>Improves rapidly through intentional teaching </a:t>
            </a:r>
          </a:p>
        </p:txBody>
      </p:sp>
    </p:spTree>
    <p:extLst>
      <p:ext uri="{BB962C8B-B14F-4D97-AF65-F5344CB8AC3E}">
        <p14:creationId xmlns:p14="http://schemas.microsoft.com/office/powerpoint/2010/main" val="12919325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STEM practices</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12522951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7-09-07 at 8.39.29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814" t="7269" r="6464"/>
          <a:stretch/>
        </p:blipFill>
        <p:spPr>
          <a:xfrm>
            <a:off x="1686443" y="0"/>
            <a:ext cx="6123788" cy="5143500"/>
          </a:xfrm>
        </p:spPr>
      </p:pic>
      <p:sp>
        <p:nvSpPr>
          <p:cNvPr id="3" name="Title 2"/>
          <p:cNvSpPr>
            <a:spLocks noGrp="1"/>
          </p:cNvSpPr>
          <p:nvPr>
            <p:ph type="title"/>
          </p:nvPr>
        </p:nvSpPr>
        <p:spPr>
          <a:xfrm>
            <a:off x="82434" y="1965152"/>
            <a:ext cx="1801800" cy="857250"/>
          </a:xfrm>
        </p:spPr>
        <p:txBody>
          <a:bodyPr>
            <a:normAutofit fontScale="90000"/>
          </a:bodyPr>
          <a:lstStyle/>
          <a:p>
            <a:pPr algn="ctr"/>
            <a:r>
              <a:rPr lang="en-US" dirty="0" smtClean="0"/>
              <a:t>STEM </a:t>
            </a:r>
            <a:br>
              <a:rPr lang="en-US" dirty="0" smtClean="0"/>
            </a:br>
            <a:r>
              <a:rPr lang="en-US" dirty="0" smtClean="0"/>
              <a:t>Practices</a:t>
            </a:r>
            <a:endParaRPr lang="en-US" dirty="0"/>
          </a:p>
        </p:txBody>
      </p:sp>
    </p:spTree>
    <p:extLst>
      <p:ext uri="{BB962C8B-B14F-4D97-AF65-F5344CB8AC3E}">
        <p14:creationId xmlns:p14="http://schemas.microsoft.com/office/powerpoint/2010/main" val="144647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208" y="269762"/>
            <a:ext cx="6753205" cy="4772158"/>
          </a:xfrm>
        </p:spPr>
      </p:pic>
    </p:spTree>
    <p:extLst>
      <p:ext uri="{BB962C8B-B14F-4D97-AF65-F5344CB8AC3E}">
        <p14:creationId xmlns:p14="http://schemas.microsoft.com/office/powerpoint/2010/main" val="4430313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7-10-03 at 8.06.47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3" r="479"/>
          <a:stretch/>
        </p:blipFill>
        <p:spPr>
          <a:xfrm>
            <a:off x="296878" y="333098"/>
            <a:ext cx="7260878" cy="4706923"/>
          </a:xfrm>
        </p:spPr>
      </p:pic>
    </p:spTree>
    <p:extLst>
      <p:ext uri="{BB962C8B-B14F-4D97-AF65-F5344CB8AC3E}">
        <p14:creationId xmlns:p14="http://schemas.microsoft.com/office/powerpoint/2010/main" val="702683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Where are we now? </a:t>
            </a:r>
            <a:endParaRPr lang="en-US" dirty="0"/>
          </a:p>
        </p:txBody>
      </p:sp>
      <p:sp>
        <p:nvSpPr>
          <p:cNvPr id="5" name="Subtitle 4"/>
          <p:cNvSpPr>
            <a:spLocks noGrp="1"/>
          </p:cNvSpPr>
          <p:nvPr>
            <p:ph sz="half" idx="1"/>
          </p:nvPr>
        </p:nvSpPr>
        <p:spPr>
          <a:xfrm>
            <a:off x="457200" y="1200151"/>
            <a:ext cx="6532536" cy="3394472"/>
          </a:xfrm>
        </p:spPr>
        <p:txBody>
          <a:bodyPr>
            <a:normAutofit/>
          </a:bodyPr>
          <a:lstStyle/>
          <a:p>
            <a:r>
              <a:rPr lang="en-US" dirty="0"/>
              <a:t>Write the five words that first come to mind when you hear the phrase STEM in early childhood on a post it note and stick it on the wall (no names)</a:t>
            </a:r>
          </a:p>
          <a:p>
            <a:pPr marL="0" indent="0">
              <a:buNone/>
            </a:pP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2038436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dirty="0" smtClean="0"/>
              <a:t>Can you think of further examples of what habits of mind might</a:t>
            </a:r>
          </a:p>
          <a:p>
            <a:r>
              <a:rPr lang="en-US" dirty="0" smtClean="0"/>
              <a:t>Look like (including photos we could use)</a:t>
            </a:r>
          </a:p>
          <a:p>
            <a:r>
              <a:rPr lang="en-US" dirty="0" smtClean="0"/>
              <a:t>Sound like</a:t>
            </a:r>
          </a:p>
          <a:p>
            <a:r>
              <a:rPr lang="en-US" dirty="0" smtClean="0"/>
              <a:t>How you could further the conversation</a:t>
            </a:r>
            <a:endParaRPr lang="en-US" dirty="0"/>
          </a:p>
        </p:txBody>
      </p:sp>
      <p:sp>
        <p:nvSpPr>
          <p:cNvPr id="3" name="Title 2"/>
          <p:cNvSpPr>
            <a:spLocks noGrp="1"/>
          </p:cNvSpPr>
          <p:nvPr>
            <p:ph type="title"/>
          </p:nvPr>
        </p:nvSpPr>
        <p:spPr/>
        <p:txBody>
          <a:bodyPr/>
          <a:lstStyle/>
          <a:p>
            <a:r>
              <a:rPr lang="en-US" dirty="0" smtClean="0"/>
              <a:t>Your turn</a:t>
            </a:r>
            <a:endParaRPr lang="en-US" dirty="0"/>
          </a:p>
        </p:txBody>
      </p:sp>
    </p:spTree>
    <p:extLst>
      <p:ext uri="{BB962C8B-B14F-4D97-AF65-F5344CB8AC3E}">
        <p14:creationId xmlns:p14="http://schemas.microsoft.com/office/powerpoint/2010/main" val="9897827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AU" dirty="0"/>
              <a:t>The Boston Children’s Museum's STEM Sprouts Teaching Guide recommends asking “what” questions rather than “why” questions..  </a:t>
            </a:r>
          </a:p>
        </p:txBody>
      </p:sp>
      <p:sp>
        <p:nvSpPr>
          <p:cNvPr id="3" name="Title 2"/>
          <p:cNvSpPr>
            <a:spLocks noGrp="1"/>
          </p:cNvSpPr>
          <p:nvPr>
            <p:ph type="title"/>
          </p:nvPr>
        </p:nvSpPr>
        <p:spPr/>
        <p:txBody>
          <a:bodyPr/>
          <a:lstStyle/>
          <a:p>
            <a:r>
              <a:rPr lang="en-AU" dirty="0"/>
              <a:t>Asking good questions</a:t>
            </a:r>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19719" y="4594623"/>
            <a:ext cx="882430" cy="419276"/>
          </a:xfrm>
          <a:prstGeom prst="rect">
            <a:avLst/>
          </a:prstGeom>
        </p:spPr>
      </p:pic>
    </p:spTree>
    <p:extLst>
      <p:ext uri="{BB962C8B-B14F-4D97-AF65-F5344CB8AC3E}">
        <p14:creationId xmlns:p14="http://schemas.microsoft.com/office/powerpoint/2010/main" val="1574903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AU" dirty="0"/>
              <a:t>I</a:t>
            </a:r>
            <a:r>
              <a:rPr lang="en-AU" dirty="0" smtClean="0"/>
              <a:t>mplies </a:t>
            </a:r>
            <a:r>
              <a:rPr lang="en-AU" dirty="0"/>
              <a:t>there is a correct answer and the child is being </a:t>
            </a:r>
            <a:r>
              <a:rPr lang="en-AU" dirty="0" smtClean="0"/>
              <a:t>tested </a:t>
            </a:r>
          </a:p>
          <a:p>
            <a:r>
              <a:rPr lang="en-AU" dirty="0"/>
              <a:t>Y</a:t>
            </a:r>
            <a:r>
              <a:rPr lang="en-AU" dirty="0" smtClean="0"/>
              <a:t>ou </a:t>
            </a:r>
            <a:r>
              <a:rPr lang="en-AU" dirty="0"/>
              <a:t>may be just as unable to answer that question as the child </a:t>
            </a:r>
            <a:r>
              <a:rPr lang="en-AU" dirty="0" smtClean="0"/>
              <a:t>is</a:t>
            </a:r>
            <a:r>
              <a:rPr lang="en-AU" dirty="0"/>
              <a:t> </a:t>
            </a:r>
            <a:r>
              <a:rPr lang="en-AU" dirty="0" smtClean="0"/>
              <a:t>- </a:t>
            </a:r>
            <a:r>
              <a:rPr lang="en-AU" i="1" dirty="0" smtClean="0"/>
              <a:t>Why </a:t>
            </a:r>
            <a:r>
              <a:rPr lang="en-AU" i="1" dirty="0"/>
              <a:t>is the magnet sticking to that kind of metal</a:t>
            </a:r>
            <a:r>
              <a:rPr lang="en-AU" i="1" dirty="0" smtClean="0"/>
              <a:t>? </a:t>
            </a:r>
            <a:endParaRPr lang="en-AU" i="1" dirty="0"/>
          </a:p>
        </p:txBody>
      </p:sp>
      <p:sp>
        <p:nvSpPr>
          <p:cNvPr id="3" name="Title 2"/>
          <p:cNvSpPr>
            <a:spLocks noGrp="1"/>
          </p:cNvSpPr>
          <p:nvPr>
            <p:ph type="title"/>
          </p:nvPr>
        </p:nvSpPr>
        <p:spPr/>
        <p:txBody>
          <a:bodyPr>
            <a:normAutofit fontScale="90000"/>
          </a:bodyPr>
          <a:lstStyle/>
          <a:p>
            <a:r>
              <a:rPr lang="en-AU" dirty="0"/>
              <a:t>The problem with why questions</a:t>
            </a:r>
          </a:p>
        </p:txBody>
      </p:sp>
      <p:pic>
        <p:nvPicPr>
          <p:cNvPr id="4" name="Picture 3"/>
          <p:cNvPicPr>
            <a:picLocks noChangeAspect="1"/>
          </p:cNvPicPr>
          <p:nvPr/>
        </p:nvPicPr>
        <p:blipFill>
          <a:blip r:embed="rId2"/>
          <a:stretch>
            <a:fillRect/>
          </a:stretch>
        </p:blipFill>
        <p:spPr>
          <a:xfrm>
            <a:off x="457200" y="4594623"/>
            <a:ext cx="883997" cy="420660"/>
          </a:xfrm>
          <a:prstGeom prst="rect">
            <a:avLst/>
          </a:prstGeom>
        </p:spPr>
      </p:pic>
    </p:spTree>
    <p:extLst>
      <p:ext uri="{BB962C8B-B14F-4D97-AF65-F5344CB8AC3E}">
        <p14:creationId xmlns:p14="http://schemas.microsoft.com/office/powerpoint/2010/main" val="12399719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00151"/>
            <a:ext cx="6392041" cy="3394472"/>
          </a:xfrm>
        </p:spPr>
        <p:txBody>
          <a:bodyPr>
            <a:normAutofit/>
          </a:bodyPr>
          <a:lstStyle/>
          <a:p>
            <a:r>
              <a:rPr lang="en-AU" dirty="0"/>
              <a:t>S</a:t>
            </a:r>
            <a:r>
              <a:rPr lang="en-AU" dirty="0" smtClean="0"/>
              <a:t>tart conversations</a:t>
            </a:r>
          </a:p>
          <a:p>
            <a:r>
              <a:rPr lang="en-AU" dirty="0"/>
              <a:t>F</a:t>
            </a:r>
            <a:r>
              <a:rPr lang="en-AU" dirty="0" smtClean="0"/>
              <a:t>ocus </a:t>
            </a:r>
            <a:r>
              <a:rPr lang="en-AU" dirty="0"/>
              <a:t>on what is </a:t>
            </a:r>
            <a:r>
              <a:rPr lang="en-AU" dirty="0" smtClean="0"/>
              <a:t>happening - what </a:t>
            </a:r>
            <a:r>
              <a:rPr lang="en-AU" dirty="0"/>
              <a:t>you are noticing</a:t>
            </a:r>
            <a:r>
              <a:rPr lang="en-AU" dirty="0" smtClean="0"/>
              <a:t>, </a:t>
            </a:r>
            <a:r>
              <a:rPr lang="en-AU" dirty="0"/>
              <a:t>what you are doing</a:t>
            </a:r>
            <a:r>
              <a:rPr lang="en-AU" dirty="0" smtClean="0"/>
              <a:t>— </a:t>
            </a:r>
            <a:r>
              <a:rPr lang="en-AU" dirty="0"/>
              <a:t>those answers are right in front of you and your kids.</a:t>
            </a:r>
          </a:p>
        </p:txBody>
      </p:sp>
      <p:sp>
        <p:nvSpPr>
          <p:cNvPr id="3" name="Title 2"/>
          <p:cNvSpPr>
            <a:spLocks noGrp="1"/>
          </p:cNvSpPr>
          <p:nvPr>
            <p:ph type="title"/>
          </p:nvPr>
        </p:nvSpPr>
        <p:spPr/>
        <p:txBody>
          <a:bodyPr/>
          <a:lstStyle/>
          <a:p>
            <a:r>
              <a:rPr lang="en-AU" dirty="0"/>
              <a:t>What questions</a:t>
            </a:r>
          </a:p>
        </p:txBody>
      </p:sp>
      <p:pic>
        <p:nvPicPr>
          <p:cNvPr id="4" name="Picture 3"/>
          <p:cNvPicPr>
            <a:picLocks noChangeAspect="1"/>
          </p:cNvPicPr>
          <p:nvPr/>
        </p:nvPicPr>
        <p:blipFill>
          <a:blip r:embed="rId2"/>
          <a:stretch>
            <a:fillRect/>
          </a:stretch>
        </p:blipFill>
        <p:spPr>
          <a:xfrm>
            <a:off x="457200" y="4594623"/>
            <a:ext cx="883997" cy="420660"/>
          </a:xfrm>
          <a:prstGeom prst="rect">
            <a:avLst/>
          </a:prstGeom>
        </p:spPr>
      </p:pic>
    </p:spTree>
    <p:extLst>
      <p:ext uri="{BB962C8B-B14F-4D97-AF65-F5344CB8AC3E}">
        <p14:creationId xmlns:p14="http://schemas.microsoft.com/office/powerpoint/2010/main" val="10271355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AU" dirty="0" smtClean="0"/>
              <a:t>Develop observation skills</a:t>
            </a:r>
          </a:p>
          <a:p>
            <a:r>
              <a:rPr lang="en-AU" dirty="0" smtClean="0"/>
              <a:t>Develop communication and language skills</a:t>
            </a:r>
          </a:p>
          <a:p>
            <a:r>
              <a:rPr lang="en-AU" dirty="0" smtClean="0"/>
              <a:t>Build </a:t>
            </a:r>
            <a:r>
              <a:rPr lang="en-AU" dirty="0"/>
              <a:t>confidence by giving them questions they can answer as </a:t>
            </a:r>
            <a:r>
              <a:rPr lang="en-AU" dirty="0" smtClean="0"/>
              <a:t>experts</a:t>
            </a:r>
            <a:endParaRPr lang="en-AU" dirty="0"/>
          </a:p>
        </p:txBody>
      </p:sp>
      <p:sp>
        <p:nvSpPr>
          <p:cNvPr id="3" name="Title 2"/>
          <p:cNvSpPr>
            <a:spLocks noGrp="1"/>
          </p:cNvSpPr>
          <p:nvPr>
            <p:ph type="title"/>
          </p:nvPr>
        </p:nvSpPr>
        <p:spPr/>
        <p:txBody>
          <a:bodyPr/>
          <a:lstStyle/>
          <a:p>
            <a:r>
              <a:rPr lang="en-AU" dirty="0"/>
              <a:t>What questions</a:t>
            </a:r>
          </a:p>
        </p:txBody>
      </p:sp>
      <p:pic>
        <p:nvPicPr>
          <p:cNvPr id="4" name="Picture 3"/>
          <p:cNvPicPr>
            <a:picLocks noChangeAspect="1"/>
          </p:cNvPicPr>
          <p:nvPr/>
        </p:nvPicPr>
        <p:blipFill>
          <a:blip r:embed="rId2"/>
          <a:stretch>
            <a:fillRect/>
          </a:stretch>
        </p:blipFill>
        <p:spPr>
          <a:xfrm>
            <a:off x="457200" y="4594623"/>
            <a:ext cx="883997" cy="420660"/>
          </a:xfrm>
          <a:prstGeom prst="rect">
            <a:avLst/>
          </a:prstGeom>
        </p:spPr>
      </p:pic>
    </p:spTree>
    <p:extLst>
      <p:ext uri="{BB962C8B-B14F-4D97-AF65-F5344CB8AC3E}">
        <p14:creationId xmlns:p14="http://schemas.microsoft.com/office/powerpoint/2010/main" val="15930124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hqprint">
            <a:extLst>
              <a:ext uri="{28A0092B-C50C-407E-A947-70E740481C1C}">
                <a14:useLocalDpi xmlns:a14="http://schemas.microsoft.com/office/drawing/2010/main"/>
              </a:ext>
            </a:extLst>
          </a:blip>
          <a:srcRect/>
          <a:stretch/>
        </p:blipFill>
        <p:spPr>
          <a:xfrm>
            <a:off x="461360" y="1298064"/>
            <a:ext cx="7246194" cy="3491346"/>
          </a:xfrm>
          <a:prstGeom prst="rect">
            <a:avLst/>
          </a:prstGeom>
        </p:spPr>
      </p:pic>
      <p:sp>
        <p:nvSpPr>
          <p:cNvPr id="3" name="Title 2"/>
          <p:cNvSpPr>
            <a:spLocks noGrp="1"/>
          </p:cNvSpPr>
          <p:nvPr>
            <p:ph type="title"/>
          </p:nvPr>
        </p:nvSpPr>
        <p:spPr/>
        <p:txBody>
          <a:bodyPr/>
          <a:lstStyle/>
          <a:p>
            <a:r>
              <a:rPr lang="en-AU" dirty="0"/>
              <a:t>Examples of what questions</a:t>
            </a:r>
          </a:p>
        </p:txBody>
      </p:sp>
      <p:pic>
        <p:nvPicPr>
          <p:cNvPr id="5" name="Picture 4"/>
          <p:cNvPicPr>
            <a:picLocks noChangeAspect="1"/>
          </p:cNvPicPr>
          <p:nvPr/>
        </p:nvPicPr>
        <p:blipFill>
          <a:blip r:embed="rId3"/>
          <a:stretch>
            <a:fillRect/>
          </a:stretch>
        </p:blipFill>
        <p:spPr>
          <a:xfrm>
            <a:off x="523556" y="4650617"/>
            <a:ext cx="883997" cy="420660"/>
          </a:xfrm>
          <a:prstGeom prst="rect">
            <a:avLst/>
          </a:prstGeom>
        </p:spPr>
      </p:pic>
    </p:spTree>
    <p:extLst>
      <p:ext uri="{BB962C8B-B14F-4D97-AF65-F5344CB8AC3E}">
        <p14:creationId xmlns:p14="http://schemas.microsoft.com/office/powerpoint/2010/main" val="10808636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t>What questions could you ask using the photos as stimuli</a:t>
            </a:r>
          </a:p>
          <a:p>
            <a:endParaRPr lang="en-US" dirty="0" smtClean="0"/>
          </a:p>
          <a:p>
            <a:pPr marL="0" indent="0">
              <a:buNone/>
            </a:pPr>
            <a:r>
              <a:rPr lang="en-US" dirty="0" smtClean="0"/>
              <a:t>Choose a photo that resonates with you and write your questions on post-it notes</a:t>
            </a:r>
          </a:p>
        </p:txBody>
      </p:sp>
      <p:sp>
        <p:nvSpPr>
          <p:cNvPr id="3" name="Title 2"/>
          <p:cNvSpPr>
            <a:spLocks noGrp="1"/>
          </p:cNvSpPr>
          <p:nvPr>
            <p:ph type="title"/>
          </p:nvPr>
        </p:nvSpPr>
        <p:spPr/>
        <p:txBody>
          <a:bodyPr/>
          <a:lstStyle/>
          <a:p>
            <a:r>
              <a:rPr lang="en-US" dirty="0" smtClean="0"/>
              <a:t>Your turn</a:t>
            </a:r>
            <a:endParaRPr lang="en-US" dirty="0"/>
          </a:p>
        </p:txBody>
      </p:sp>
    </p:spTree>
    <p:extLst>
      <p:ext uri="{BB962C8B-B14F-4D97-AF65-F5344CB8AC3E}">
        <p14:creationId xmlns:p14="http://schemas.microsoft.com/office/powerpoint/2010/main" val="618571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03660" y="1494951"/>
            <a:ext cx="7772400" cy="1102519"/>
          </a:xfrm>
        </p:spPr>
        <p:txBody>
          <a:bodyPr/>
          <a:lstStyle/>
          <a:p>
            <a:r>
              <a:rPr lang="en-US" dirty="0" smtClean="0"/>
              <a:t>Postcard matching</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1262021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sz="half" idx="1"/>
          </p:nvPr>
        </p:nvSpPr>
        <p:spPr>
          <a:xfrm>
            <a:off x="499819" y="603466"/>
            <a:ext cx="6571281" cy="1116846"/>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t>Observe your card</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t>	</a:t>
            </a:r>
            <a:r>
              <a:rPr lang="en-US" sz="3600" dirty="0" smtClean="0"/>
              <a:t>	- what are you noticing?</a:t>
            </a:r>
            <a:endParaRPr lang="en-US" sz="36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
        <p:nvSpPr>
          <p:cNvPr id="3" name="TextBox 2"/>
          <p:cNvSpPr txBox="1"/>
          <p:nvPr/>
        </p:nvSpPr>
        <p:spPr>
          <a:xfrm>
            <a:off x="511444" y="2781946"/>
            <a:ext cx="6559656" cy="646331"/>
          </a:xfrm>
          <a:prstGeom prst="rect">
            <a:avLst/>
          </a:prstGeom>
          <a:noFill/>
        </p:spPr>
        <p:txBody>
          <a:bodyPr wrap="square" rtlCol="0">
            <a:spAutoFit/>
          </a:bodyPr>
          <a:lstStyle/>
          <a:p>
            <a:r>
              <a:rPr lang="en-US" sz="3600" dirty="0" smtClean="0"/>
              <a:t>Find your match - visual cues only</a:t>
            </a:r>
            <a:endParaRPr lang="en-US" sz="3600" dirty="0"/>
          </a:p>
        </p:txBody>
      </p:sp>
    </p:spTree>
    <p:extLst>
      <p:ext uri="{BB962C8B-B14F-4D97-AF65-F5344CB8AC3E}">
        <p14:creationId xmlns:p14="http://schemas.microsoft.com/office/powerpoint/2010/main" val="202873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668" y="205979"/>
            <a:ext cx="6392041" cy="857250"/>
          </a:xfrm>
        </p:spPr>
        <p:txBody>
          <a:bodyPr/>
          <a:lstStyle/>
          <a:p>
            <a:r>
              <a:rPr lang="en-US" dirty="0" smtClean="0"/>
              <a:t>STEM practices</a:t>
            </a:r>
            <a:endParaRPr lang="en-US" dirty="0"/>
          </a:p>
        </p:txBody>
      </p:sp>
      <p:sp>
        <p:nvSpPr>
          <p:cNvPr id="3" name="Content Placeholder 2"/>
          <p:cNvSpPr>
            <a:spLocks noGrp="1"/>
          </p:cNvSpPr>
          <p:nvPr>
            <p:ph idx="1"/>
          </p:nvPr>
        </p:nvSpPr>
        <p:spPr>
          <a:xfrm>
            <a:off x="782668" y="1285391"/>
            <a:ext cx="6392041" cy="3394472"/>
          </a:xfrm>
        </p:spPr>
        <p:txBody>
          <a:bodyPr/>
          <a:lstStyle/>
          <a:p>
            <a:r>
              <a:rPr lang="en-US" dirty="0" smtClean="0"/>
              <a:t>Observing </a:t>
            </a:r>
          </a:p>
          <a:p>
            <a:r>
              <a:rPr lang="en-US" dirty="0" smtClean="0"/>
              <a:t>Curiosity</a:t>
            </a:r>
          </a:p>
          <a:p>
            <a:r>
              <a:rPr lang="en-US" dirty="0" smtClean="0"/>
              <a:t>Questioning</a:t>
            </a:r>
          </a:p>
          <a:p>
            <a:r>
              <a:rPr lang="en-US" dirty="0" smtClean="0"/>
              <a:t>Predicting</a:t>
            </a:r>
          </a:p>
          <a:p>
            <a:pPr marL="0" indent="0">
              <a:buNone/>
            </a:pPr>
            <a:endParaRPr lang="en-US" dirty="0" smtClean="0"/>
          </a:p>
          <a:p>
            <a:endParaRPr lang="en-US" dirty="0"/>
          </a:p>
        </p:txBody>
      </p:sp>
    </p:spTree>
    <p:extLst>
      <p:ext uri="{BB962C8B-B14F-4D97-AF65-F5344CB8AC3E}">
        <p14:creationId xmlns:p14="http://schemas.microsoft.com/office/powerpoint/2010/main" val="1414687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03660" y="1163481"/>
            <a:ext cx="7772400" cy="1102519"/>
          </a:xfrm>
        </p:spPr>
        <p:txBody>
          <a:bodyPr>
            <a:noAutofit/>
          </a:bodyPr>
          <a:lstStyle/>
          <a:p>
            <a:r>
              <a:rPr lang="en-US" dirty="0"/>
              <a:t>Why early years educators already embrace STEM</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663011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18 at 3.45.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902466" cy="5143500"/>
          </a:xfrm>
          <a:prstGeom prst="rect">
            <a:avLst/>
          </a:prstGeom>
        </p:spPr>
      </p:pic>
    </p:spTree>
    <p:extLst>
      <p:ext uri="{BB962C8B-B14F-4D97-AF65-F5344CB8AC3E}">
        <p14:creationId xmlns:p14="http://schemas.microsoft.com/office/powerpoint/2010/main" val="404395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UC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2211</TotalTime>
  <Words>1150</Words>
  <Application>Microsoft Macintosh PowerPoint</Application>
  <PresentationFormat>On-screen Show (16:9)</PresentationFormat>
  <Paragraphs>160</Paragraphs>
  <Slides>46</Slides>
  <Notes>7</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46</vt:i4>
      </vt:variant>
    </vt:vector>
  </HeadingPairs>
  <TitlesOfParts>
    <vt:vector size="54" baseType="lpstr">
      <vt:lpstr>Arial</vt:lpstr>
      <vt:lpstr>Calibri</vt:lpstr>
      <vt:lpstr>Futura Medium</vt:lpstr>
      <vt:lpstr>Mangal</vt:lpstr>
      <vt:lpstr>UC Theme</vt:lpstr>
      <vt:lpstr>1_Office Theme</vt:lpstr>
      <vt:lpstr>2_Office Theme</vt:lpstr>
      <vt:lpstr>3_Office Theme</vt:lpstr>
      <vt:lpstr>PowerPoint Presentation</vt:lpstr>
      <vt:lpstr>Early Learning STEM Australia</vt:lpstr>
      <vt:lpstr>Welcome to the ELSA Pilot </vt:lpstr>
      <vt:lpstr>Where are we now? </vt:lpstr>
      <vt:lpstr>Postcard matching</vt:lpstr>
      <vt:lpstr>PowerPoint Presentation</vt:lpstr>
      <vt:lpstr>STEM practices</vt:lpstr>
      <vt:lpstr>Why early years educators already embrace STEM</vt:lpstr>
      <vt:lpstr>PowerPoint Presentation</vt:lpstr>
      <vt:lpstr>PowerPoint Presentation</vt:lpstr>
      <vt:lpstr>ELSA Practice Framework</vt:lpstr>
      <vt:lpstr>ERA Loop</vt:lpstr>
      <vt:lpstr>STEM in early childhood education</vt:lpstr>
      <vt:lpstr>PowerPoint Presentation</vt:lpstr>
      <vt:lpstr>What is STEM?</vt:lpstr>
      <vt:lpstr>What is STEM?</vt:lpstr>
      <vt:lpstr>What is STEM?</vt:lpstr>
      <vt:lpstr>We already do STEM everyday</vt:lpstr>
      <vt:lpstr>Making STEM explicit</vt:lpstr>
      <vt:lpstr>Making STEM more explicit</vt:lpstr>
      <vt:lpstr>Making STEM more explicit</vt:lpstr>
      <vt:lpstr>Making STEM explicit</vt:lpstr>
      <vt:lpstr>Why is STEM so important</vt:lpstr>
      <vt:lpstr>Now we have recapped what STEM is and why it’s important  –   Why STEM in the early years?</vt:lpstr>
      <vt:lpstr>Why focus on STEM in the early years</vt:lpstr>
      <vt:lpstr>Early STEM matters</vt:lpstr>
      <vt:lpstr>Closing the gap</vt:lpstr>
      <vt:lpstr>Why STEM in early childhood</vt:lpstr>
      <vt:lpstr>Beliefs about STEM</vt:lpstr>
      <vt:lpstr>Social norms about science and maths compared to literacy</vt:lpstr>
      <vt:lpstr>STEM as important as literacy</vt:lpstr>
      <vt:lpstr>Children as capable STEM learners</vt:lpstr>
      <vt:lpstr>Spatial Reasoning</vt:lpstr>
      <vt:lpstr>PowerPoint Presentation</vt:lpstr>
      <vt:lpstr>PowerPoint Presentation</vt:lpstr>
      <vt:lpstr>STEM practices</vt:lpstr>
      <vt:lpstr>STEM  Practices</vt:lpstr>
      <vt:lpstr>PowerPoint Presentation</vt:lpstr>
      <vt:lpstr>PowerPoint Presentation</vt:lpstr>
      <vt:lpstr>Your turn</vt:lpstr>
      <vt:lpstr>Asking good questions</vt:lpstr>
      <vt:lpstr>The problem with why questions</vt:lpstr>
      <vt:lpstr>What questions</vt:lpstr>
      <vt:lpstr>What questions</vt:lpstr>
      <vt:lpstr>Examples of what questions</vt:lpstr>
      <vt:lpstr>Your turn</vt:lpstr>
    </vt:vector>
  </TitlesOfParts>
  <Company>OMG</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OMG OMG</dc:creator>
  <cp:lastModifiedBy>Microsoft Office User</cp:lastModifiedBy>
  <cp:revision>74</cp:revision>
  <cp:lastPrinted>2017-10-16T22:49:22Z</cp:lastPrinted>
  <dcterms:created xsi:type="dcterms:W3CDTF">2014-02-17T05:35:55Z</dcterms:created>
  <dcterms:modified xsi:type="dcterms:W3CDTF">2017-11-20T22:48:53Z</dcterms:modified>
</cp:coreProperties>
</file>